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60" r:id="rId2"/>
    <p:sldId id="277" r:id="rId3"/>
    <p:sldId id="278" r:id="rId4"/>
    <p:sldId id="265" r:id="rId5"/>
    <p:sldId id="298" r:id="rId6"/>
    <p:sldId id="280" r:id="rId7"/>
    <p:sldId id="295" r:id="rId8"/>
    <p:sldId id="297" r:id="rId9"/>
    <p:sldId id="276" r:id="rId10"/>
    <p:sldId id="284" r:id="rId11"/>
    <p:sldId id="296" r:id="rId12"/>
    <p:sldId id="282" r:id="rId13"/>
    <p:sldId id="283" r:id="rId14"/>
    <p:sldId id="299" r:id="rId15"/>
    <p:sldId id="304" r:id="rId16"/>
    <p:sldId id="275" r:id="rId17"/>
    <p:sldId id="301" r:id="rId18"/>
    <p:sldId id="303" r:id="rId19"/>
    <p:sldId id="294" r:id="rId20"/>
    <p:sldId id="272" r:id="rId21"/>
    <p:sldId id="289" r:id="rId22"/>
    <p:sldId id="290" r:id="rId23"/>
    <p:sldId id="291" r:id="rId24"/>
    <p:sldId id="292" r:id="rId25"/>
    <p:sldId id="288" r:id="rId26"/>
    <p:sldId id="287" r:id="rId27"/>
    <p:sldId id="293" r:id="rId28"/>
    <p:sldId id="266" r:id="rId29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" initials="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990033"/>
    <a:srgbClr val="000000"/>
    <a:srgbClr val="3333CC"/>
    <a:srgbClr val="A50021"/>
    <a:srgbClr val="FFFFCC"/>
    <a:srgbClr val="FFCCFF"/>
    <a:srgbClr val="FEE9B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31T11:04:50.437" idx="1">
    <p:pos x="1751" y="184"/>
    <p:text>а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BBCC5-DA83-4130-B5DF-F1B75255F40E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95EA-BA5B-4E7A-A1E8-034DF47E02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CE40-8B87-4DCE-AD1C-1AA6267B3DFE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8F098-96E6-485A-8CF1-198F55510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A012F-8360-47A6-8C05-21A1CD76AA5F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1E6B3-5D63-406E-B065-EA6872D10D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12813" y="1905000"/>
            <a:ext cx="8110537" cy="41910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9621067-F335-41CB-A1B3-11F44DE3EF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71DE8-9462-423D-8317-0F7EE5582A56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73E12-8B58-4C70-AF31-4313962B2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05C1F-0C6D-4053-A04C-6C05382A96F3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03AAF-B7EE-4213-9A48-65E4F385DB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72FB6-C2C2-48B7-8096-E9C977FD13BA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3F5D3-4A8A-4FAA-BB9F-A79AF9F7A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921F1-1442-4180-8CF5-D22BA4770D06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FAEB6-C540-4A37-BE80-AE7022AB8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BB0BD-F350-4687-8B76-EB58BE813031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B5FE5-BC7C-4D50-9545-11C8EE330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8189B-C00E-4A67-89A2-1A8F4A74A54D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16329-8403-4291-B7B7-690915984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9B5EE-3B32-4AC0-BDA6-F3DF59705DB4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A1EB4-CD51-4BDF-B23C-4F090B751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E58BC-BAB1-4A2B-92CB-1AEE359BD835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C1FF2-4BAD-4D12-B32B-D4D0EB1D0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F6EFB8-6FE0-403E-BF22-299B81590E55}" type="datetimeFigureOut">
              <a:rPr lang="ru-RU"/>
              <a:pPr>
                <a:defRPr/>
              </a:pPr>
              <a:t>01.04.2014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80BD75-A6C2-4AD0-8D99-7070AB918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9" r:id="rId1"/>
    <p:sldLayoutId id="2147483951" r:id="rId2"/>
    <p:sldLayoutId id="2147483960" r:id="rId3"/>
    <p:sldLayoutId id="2147483952" r:id="rId4"/>
    <p:sldLayoutId id="2147483953" r:id="rId5"/>
    <p:sldLayoutId id="2147483954" r:id="rId6"/>
    <p:sldLayoutId id="2147483955" r:id="rId7"/>
    <p:sldLayoutId id="2147483961" r:id="rId8"/>
    <p:sldLayoutId id="2147483956" r:id="rId9"/>
    <p:sldLayoutId id="2147483957" r:id="rId10"/>
    <p:sldLayoutId id="2147483958" r:id="rId11"/>
    <p:sldLayoutId id="214748396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4"/>
          <p:cNvSpPr>
            <a:spLocks noChangeArrowheads="1"/>
          </p:cNvSpPr>
          <p:nvPr/>
        </p:nvSpPr>
        <p:spPr bwMode="auto">
          <a:xfrm>
            <a:off x="214313" y="1785938"/>
            <a:ext cx="728662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660033"/>
                </a:solidFill>
                <a:cs typeface="Times New Roman" pitchFamily="18" charset="0"/>
              </a:rPr>
              <a:t>Методическое  </a:t>
            </a:r>
            <a:r>
              <a:rPr lang="ru-RU" sz="3200" b="1" dirty="0" err="1">
                <a:solidFill>
                  <a:srgbClr val="660033"/>
                </a:solidFill>
                <a:cs typeface="Times New Roman" pitchFamily="18" charset="0"/>
              </a:rPr>
              <a:t>портфолио</a:t>
            </a:r>
            <a:r>
              <a:rPr lang="ru-RU" sz="3200" b="1" dirty="0">
                <a:solidFill>
                  <a:srgbClr val="660033"/>
                </a:solidFill>
                <a:cs typeface="Times New Roman" pitchFamily="18" charset="0"/>
              </a:rPr>
              <a:t>   </a:t>
            </a:r>
          </a:p>
          <a:p>
            <a:r>
              <a:rPr lang="ru-RU" sz="3200" b="1" dirty="0">
                <a:solidFill>
                  <a:srgbClr val="660033"/>
                </a:solidFill>
                <a:cs typeface="Times New Roman" pitchFamily="18" charset="0"/>
              </a:rPr>
              <a:t> учителя  как  условие  повышения эффективности  профессиональной деятельности</a:t>
            </a:r>
            <a:endParaRPr lang="en-US" sz="3200" b="1" dirty="0">
              <a:solidFill>
                <a:srgbClr val="660033"/>
              </a:solidFill>
              <a:cs typeface="Times New Roman" pitchFamily="18" charset="0"/>
            </a:endParaRPr>
          </a:p>
          <a:p>
            <a:endParaRPr lang="en-US" sz="3200" b="1" dirty="0">
              <a:solidFill>
                <a:srgbClr val="660033"/>
              </a:solidFill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660033"/>
                </a:solidFill>
                <a:cs typeface="Times New Roman" pitchFamily="18" charset="0"/>
              </a:rPr>
              <a:t>II </a:t>
            </a:r>
            <a:r>
              <a:rPr lang="ru-RU" sz="3200" b="1" dirty="0">
                <a:solidFill>
                  <a:srgbClr val="660033"/>
                </a:solidFill>
                <a:cs typeface="Times New Roman" pitchFamily="18" charset="0"/>
              </a:rPr>
              <a:t>этап</a:t>
            </a:r>
          </a:p>
          <a:p>
            <a:r>
              <a:rPr lang="ru-RU" sz="3200" b="1" dirty="0" smtClean="0">
                <a:solidFill>
                  <a:srgbClr val="660033"/>
                </a:solidFill>
                <a:cs typeface="Times New Roman" pitchFamily="18" charset="0"/>
              </a:rPr>
              <a:t>2013-2014гг</a:t>
            </a:r>
            <a:r>
              <a:rPr lang="ru-RU" sz="3200" b="1" dirty="0">
                <a:solidFill>
                  <a:srgbClr val="660033"/>
                </a:solidFill>
                <a:cs typeface="Times New Roman" pitchFamily="18" charset="0"/>
              </a:rPr>
              <a:t>.</a:t>
            </a:r>
          </a:p>
        </p:txBody>
      </p:sp>
      <p:pic>
        <p:nvPicPr>
          <p:cNvPr id="5123" name="Picture 3" descr="C:\Documents and Settings\Иятта\Рабочий стол\ЭТО СРОЧНО\Новая папка\свиток.gif"/>
          <p:cNvPicPr>
            <a:picLocks noChangeAspect="1" noChangeArrowheads="1"/>
          </p:cNvPicPr>
          <p:nvPr/>
        </p:nvPicPr>
        <p:blipFill>
          <a:blip r:embed="rId2">
            <a:lum bright="-30000" contrast="40000"/>
          </a:blip>
          <a:srcRect/>
          <a:stretch>
            <a:fillRect/>
          </a:stretch>
        </p:blipFill>
        <p:spPr bwMode="auto">
          <a:xfrm>
            <a:off x="6115050" y="3652838"/>
            <a:ext cx="3028950" cy="320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2" descr="C:\Documents and Settings\Иятта\Рабочий стол\ЭТО СРОЧНО\Новая папка\чернильница.gif"/>
          <p:cNvPicPr>
            <a:picLocks noChangeAspect="1" noChangeArrowheads="1"/>
          </p:cNvPicPr>
          <p:nvPr/>
        </p:nvPicPr>
        <p:blipFill>
          <a:blip r:embed="rId3">
            <a:lum bright="-40000"/>
          </a:blip>
          <a:srcRect/>
          <a:stretch>
            <a:fillRect/>
          </a:stretch>
        </p:blipFill>
        <p:spPr bwMode="auto">
          <a:xfrm>
            <a:off x="6429375" y="3667125"/>
            <a:ext cx="161925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Прямоугольник 8"/>
          <p:cNvSpPr>
            <a:spLocks noChangeArrowheads="1"/>
          </p:cNvSpPr>
          <p:nvPr/>
        </p:nvSpPr>
        <p:spPr bwMode="auto">
          <a:xfrm>
            <a:off x="428625" y="214313"/>
            <a:ext cx="72866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406F8D"/>
                </a:solidFill>
                <a:cs typeface="Times New Roman" pitchFamily="18" charset="0"/>
              </a:rPr>
              <a:t>ГОСУДАРСТВЕННОЕ БЮДЖЕТНОЕ ОБЩЕОБРАЗОВАТЕЛЬНОЕ УЧРЕЖДЕНИЕ  СРЕДНЯЯ ОБЩЕОБРАЗОВАТЕЛЬНАЯ ШКОЛА № 245                                                                           АДМИРАЛТЕЙСКОГО РАЙОНА САНКТ-ПЕТЕРБУРГА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1" name="Rectangle 5"/>
          <p:cNvSpPr>
            <a:spLocks noGrp="1" noTextEdit="1"/>
          </p:cNvSpPr>
          <p:nvPr>
            <p:ph type="tbl" idx="4294967295"/>
          </p:nvPr>
        </p:nvSpPr>
        <p:spPr/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1476375" y="0"/>
            <a:ext cx="63315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 dirty="0">
                <a:solidFill>
                  <a:srgbClr val="660033"/>
                </a:solidFill>
                <a:latin typeface="Arial" pitchFamily="34" charset="0"/>
                <a:cs typeface="Times New Roman" pitchFamily="18" charset="0"/>
              </a:rPr>
              <a:t>Курсы повышения квалификации за </a:t>
            </a:r>
            <a:r>
              <a:rPr lang="ru-RU" b="1" dirty="0" smtClean="0">
                <a:solidFill>
                  <a:srgbClr val="660033"/>
                </a:solidFill>
                <a:latin typeface="Arial" pitchFamily="34" charset="0"/>
                <a:cs typeface="Times New Roman" pitchFamily="18" charset="0"/>
              </a:rPr>
              <a:t>2013-2014 </a:t>
            </a:r>
            <a:r>
              <a:rPr lang="ru-RU" b="1" dirty="0" err="1">
                <a:solidFill>
                  <a:srgbClr val="660033"/>
                </a:solidFill>
                <a:latin typeface="Arial" pitchFamily="34" charset="0"/>
                <a:cs typeface="Times New Roman" pitchFamily="18" charset="0"/>
              </a:rPr>
              <a:t>уч.год</a:t>
            </a:r>
            <a:endParaRPr lang="ru-RU" b="1" dirty="0">
              <a:solidFill>
                <a:srgbClr val="660033"/>
              </a:solidFill>
              <a:latin typeface="Arial" pitchFamily="34" charset="0"/>
            </a:endParaRPr>
          </a:p>
        </p:txBody>
      </p:sp>
      <p:graphicFrame>
        <p:nvGraphicFramePr>
          <p:cNvPr id="46358" name="Group 278"/>
          <p:cNvGraphicFramePr>
            <a:graphicFrameLocks noGrp="1"/>
          </p:cNvGraphicFramePr>
          <p:nvPr/>
        </p:nvGraphicFramePr>
        <p:xfrm>
          <a:off x="0" y="500042"/>
          <a:ext cx="9144000" cy="5430136"/>
        </p:xfrm>
        <a:graphic>
          <a:graphicData uri="http://schemas.openxmlformats.org/drawingml/2006/table">
            <a:tbl>
              <a:tblPr/>
              <a:tblGrid>
                <a:gridCol w="1258888"/>
                <a:gridCol w="3817937"/>
                <a:gridCol w="1914525"/>
                <a:gridCol w="2152650"/>
              </a:tblGrid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курсов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прохождения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Пожелания на 2014-2015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Карлина В.А.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педагога к реализации ФГОС нового поколения.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Январь-апрель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Курсы по информационным технологиям</a:t>
                      </a:r>
                    </a:p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Витте Е.П.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Копьютерная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графика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Апрель-май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качества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Сидоркина О.В.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Информационно-коммуникационные технологии в практике работы учителя – предметника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 2013-декабрь 13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Подготовка педагога к реализации ФГОС нового поколения.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Власова С.В.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педагога к реализации ФГОС нового поколения.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Январь-апрель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Самусенко Д.Р.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в магистратуре  по программе «Управление образованием»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 2013-май 2015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педагога к реализации ФГОС нового поколения.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Бегленко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педагога к реализации ФГОС нового поколения.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Январь-апрель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Крылова В.Н.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Технология подготовки учащихся к сдаче выпускного экзамена в формате ЕГЭ по русскому языку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Сентябрь-апрель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Тихонина О.И.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Технология подготовки учащихся к сдаче выпускного экзамена в формате ЕГЭ по математике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Сентябрь-апрель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педагога к реализации ФГОС нового поколения.</a:t>
                      </a:r>
                    </a:p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/>
          </p:cNvSpPr>
          <p:nvPr>
            <p:ph type="ctr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rgbClr val="660033"/>
                </a:solidFill>
                <a:latin typeface="Times New Roman" pitchFamily="18" charset="0"/>
              </a:rPr>
              <a:t>Карта профессиональной активности педагогов за 2012-2013 </a:t>
            </a:r>
            <a:r>
              <a:rPr lang="ru-RU" sz="1800" dirty="0" err="1" smtClean="0">
                <a:solidFill>
                  <a:srgbClr val="660033"/>
                </a:solidFill>
                <a:latin typeface="Times New Roman" pitchFamily="18" charset="0"/>
              </a:rPr>
              <a:t>уч.год</a:t>
            </a:r>
            <a:r>
              <a:rPr lang="ru-RU" sz="1800" dirty="0" smtClean="0">
                <a:solidFill>
                  <a:srgbClr val="660033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rgbClr val="660033"/>
                </a:solidFill>
                <a:latin typeface="Times New Roman" pitchFamily="18" charset="0"/>
              </a:rPr>
            </a:br>
            <a:endParaRPr lang="ru-RU" sz="1800" dirty="0" smtClean="0">
              <a:solidFill>
                <a:srgbClr val="660033"/>
              </a:solidFill>
              <a:latin typeface="Times New Roman" pitchFamily="18" charset="0"/>
            </a:endParaRPr>
          </a:p>
        </p:txBody>
      </p:sp>
      <p:graphicFrame>
        <p:nvGraphicFramePr>
          <p:cNvPr id="35273" name="Group 457"/>
          <p:cNvGraphicFramePr>
            <a:graphicFrameLocks noGrp="1"/>
          </p:cNvGraphicFramePr>
          <p:nvPr/>
        </p:nvGraphicFramePr>
        <p:xfrm>
          <a:off x="0" y="714356"/>
          <a:ext cx="9144000" cy="5934098"/>
        </p:xfrm>
        <a:graphic>
          <a:graphicData uri="http://schemas.openxmlformats.org/drawingml/2006/table">
            <a:tbl>
              <a:tblPr/>
              <a:tblGrid>
                <a:gridCol w="1187450"/>
                <a:gridCol w="1098534"/>
                <a:gridCol w="1143008"/>
                <a:gridCol w="3286148"/>
                <a:gridCol w="1817673"/>
                <a:gridCol w="611187"/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олимпиады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Внеурочная деятельность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Общественная деятельность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Эксперты по ГИА, ЕГЭ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Самусенко Д.Р.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учащихся к научно-практическим конференциям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Власова С.В.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учащихся к научно-практическим конференциям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0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Крылова В.Н.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учащихся к научно-практическим конференциям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Председатель ШМО учителей русского и литерат.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Череповская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В.С.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лауреат конкурса педагогических достижений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Математические игры в 5-6 классах( КОНОП)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учащихся к научно-практическим конференциям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Тихонина О.И.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учащихся к научно-практическим конференциям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Сидоркина О.В.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учащихся к научно-практическим конференциям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Председатель ШМО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жюри в городском мероприятии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Витте Е.П.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призеры районной по экономике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учащихся к научно-практическим конференциям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Учебно-познавательные игры в 6-х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Оболочки Земли» (ГБОУ №245 и ГБОУ №235)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в жюри олимпиады по экономике.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Эксперт по аттестации школ города.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Карлина В.А.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совместном проекте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читать!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районной библиотекой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Старая Коломна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в комиссии по составлению олимпиадных заданий по истории города.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Бегленко В.В.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победитель городской по технологии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районного конкурса по технологии для 6-х классов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Проведние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городской олимпиады по технологии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4294967295"/>
          </p:nvPr>
        </p:nvGraphicFramePr>
        <p:xfrm>
          <a:off x="0" y="2928934"/>
          <a:ext cx="9144000" cy="2866074"/>
        </p:xfrm>
        <a:graphic>
          <a:graphicData uri="http://schemas.openxmlformats.org/drawingml/2006/table">
            <a:tbl>
              <a:tblPr/>
              <a:tblGrid>
                <a:gridCol w="1000100"/>
                <a:gridCol w="4875238"/>
                <a:gridCol w="3268662"/>
              </a:tblGrid>
              <a:tr h="28660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Витте Е.П.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1.Выступление на районном семинаре на базе школы №245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Методическое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учителя географии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19.11.13.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Статья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опыта работы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школы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: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Методическое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учителя как условие повышения эффективности педагогической деятельности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3.Выступление на районном фестивале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Фестиваль передовых педагогических практик» 04.12.13.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Учебно-познавательная игра для 6-х классов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Оболочки Земли» (ГБОУ №245 и ГБОУ №235)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Выступление на районном семинаре руководителей детских дошкольных учреждений «</a:t>
                      </a:r>
                      <a:r>
                        <a:rPr kumimoji="0"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Вопросы преемственности уровней дошкольного и начального образования в условиях ФГОС» 20.12.13.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Статья «Методическое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учителя как условие повышения эффективности педагогической деятельности»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Сборник материалов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Международной научно-практической конференции. СПб 2013 АППО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Сдана в печать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1022350" y="158750"/>
            <a:ext cx="69120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 dirty="0">
                <a:solidFill>
                  <a:srgbClr val="660033"/>
                </a:solidFill>
                <a:latin typeface="Arial" pitchFamily="34" charset="0"/>
                <a:cs typeface="Times New Roman" pitchFamily="18" charset="0"/>
              </a:rPr>
              <a:t>Публикации и выступления  педагогов за </a:t>
            </a:r>
            <a:r>
              <a:rPr lang="ru-RU" b="1" dirty="0" smtClean="0">
                <a:solidFill>
                  <a:srgbClr val="660033"/>
                </a:solidFill>
                <a:latin typeface="Arial" pitchFamily="34" charset="0"/>
                <a:cs typeface="Times New Roman" pitchFamily="18" charset="0"/>
              </a:rPr>
              <a:t>2013-2014 </a:t>
            </a:r>
            <a:r>
              <a:rPr lang="ru-RU" b="1" dirty="0" err="1">
                <a:solidFill>
                  <a:srgbClr val="660033"/>
                </a:solidFill>
                <a:latin typeface="Arial" pitchFamily="34" charset="0"/>
                <a:cs typeface="Times New Roman" pitchFamily="18" charset="0"/>
              </a:rPr>
              <a:t>уч.год</a:t>
            </a:r>
            <a:endParaRPr lang="ru-RU" b="1" dirty="0">
              <a:solidFill>
                <a:srgbClr val="660033"/>
              </a:solidFill>
              <a:latin typeface="Arial" pitchFamily="34" charset="0"/>
            </a:endParaRPr>
          </a:p>
        </p:txBody>
      </p:sp>
      <p:graphicFrame>
        <p:nvGraphicFramePr>
          <p:cNvPr id="42070" name="Group 86"/>
          <p:cNvGraphicFramePr>
            <a:graphicFrameLocks noGrp="1"/>
          </p:cNvGraphicFramePr>
          <p:nvPr/>
        </p:nvGraphicFramePr>
        <p:xfrm>
          <a:off x="0" y="571480"/>
          <a:ext cx="9144000" cy="2370455"/>
        </p:xfrm>
        <a:graphic>
          <a:graphicData uri="http://schemas.openxmlformats.org/drawingml/2006/table">
            <a:tbl>
              <a:tblPr/>
              <a:tblGrid>
                <a:gridCol w="979488"/>
                <a:gridCol w="4895850"/>
                <a:gridCol w="3268662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выступления, публикации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сборника, монографии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Тихонина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О.И.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1.Общество любителей математики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«Проектно-исследовательская деятельность учащихся в 8-10 классах»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Учительский журнал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он-лайн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08.11.13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(св. о регистрации СМИ ЭЛ №ФС 77-42343)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64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Самусенко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Д.Р.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1.Выступление на учебно-методическом семинаре в Высшей школе экономики по теме «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Отделение дополнительного образования в школе как фактор социализации в основной общеобразовательной школе»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2.Выступление на районном семинаре на базе школы №245 «Методическое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учителя географии» 19.11.13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Статья «Методическое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учителя как условие повышения эффективности профессиональной деятельности»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Сдана в печать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16387" name="Rectangle 5"/>
          <p:cNvSpPr>
            <a:spLocks noGrp="1" noTextEdit="1"/>
          </p:cNvSpPr>
          <p:nvPr>
            <p:ph type="tbl" idx="4294967295"/>
          </p:nvPr>
        </p:nvSpPr>
        <p:spPr/>
      </p:sp>
      <p:graphicFrame>
        <p:nvGraphicFramePr>
          <p:cNvPr id="44142" name="Group 110"/>
          <p:cNvGraphicFramePr>
            <a:graphicFrameLocks noGrp="1"/>
          </p:cNvGraphicFramePr>
          <p:nvPr/>
        </p:nvGraphicFramePr>
        <p:xfrm>
          <a:off x="0" y="928670"/>
          <a:ext cx="9144000" cy="3934790"/>
        </p:xfrm>
        <a:graphic>
          <a:graphicData uri="http://schemas.openxmlformats.org/drawingml/2006/table">
            <a:tbl>
              <a:tblPr/>
              <a:tblGrid>
                <a:gridCol w="928662"/>
                <a:gridCol w="4946676"/>
                <a:gridCol w="3268662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Карлина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В.А.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1.21 ноября 2013 года на городской научно-практической конференции «Воспитание толерантности - опыт петербургской </a:t>
                      </a:r>
                      <a:r>
                        <a:rPr kumimoji="0" lang="ru-RU" sz="12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</a:t>
                      </a:r>
                      <a:endParaRPr kumimoji="0" lang="ru-RU" sz="1200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колы» с докладом по теме «</a:t>
                      </a:r>
                      <a:r>
                        <a:rPr kumimoji="0" lang="ru-RU" sz="12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Полиэтническое</a:t>
                      </a:r>
                      <a:r>
                        <a:rPr kumimoji="0"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образование: игровые формы взаимодействия»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Выступление на районном семинаре руководителей детских дошкольных учреждений «</a:t>
                      </a:r>
                      <a:r>
                        <a:rPr kumimoji="0"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Вопросы преемственности уровней дошкольного и начального образования в условиях ФГОС» 20.12.13.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3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Сидоркина О.В.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1.Выступление на районном семинаре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Взаимодействие школы и ОДОД в вопросах профилактики правонарушений несовершеннолетних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14.12.12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2.Мастер-класс на городском семинаре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Арт-терапия на уроках и внеурочной деятельности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06.02.13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3.Чтение лекции по курсу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педагогика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15.02.13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4.Районный семинар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Особенности работы воспитательной службы в ОУ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05.03.13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Районный семинар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суицида в ОУ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25.03.13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6.Выступление на районной конференции, 15.04.13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99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Череповская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1.Выступление с презентацией о своем опыте работы на районном конкурсе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Педагогические достижения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07.12.13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Некрасова Л.Н.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1.Статья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школьного музея и его роль в патриотическом воспитании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Коллективная монография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инновационного образовательного пространства Санкт-Петербурга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изд.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Европейский дом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Москва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Санкт-Петербург 2012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Rectangle 102"/>
          <p:cNvSpPr>
            <a:spLocks noChangeArrowheads="1"/>
          </p:cNvSpPr>
          <p:nvPr/>
        </p:nvSpPr>
        <p:spPr bwMode="auto">
          <a:xfrm>
            <a:off x="-366713" y="6781800"/>
            <a:ext cx="1841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0" hangingPunct="0"/>
            <a:r>
              <a:rPr lang="ru-RU" sz="1200">
                <a:cs typeface="Times New Roman" pitchFamily="18" charset="0"/>
              </a:rPr>
              <a:t/>
            </a:r>
            <a:br>
              <a:rPr lang="ru-RU" sz="1200">
                <a:cs typeface="Times New Roman" pitchFamily="18" charset="0"/>
              </a:rPr>
            </a:br>
            <a:endParaRPr lang="ru-RU" sz="900">
              <a:latin typeface="Arial" pitchFamily="34" charset="0"/>
            </a:endParaRPr>
          </a:p>
          <a:p>
            <a:pPr algn="l" eaLnBrk="0" hangingPunct="0"/>
            <a:endParaRPr lang="ru-RU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7467600" cy="1143000"/>
          </a:xfrm>
        </p:spPr>
        <p:txBody>
          <a:bodyPr/>
          <a:lstStyle/>
          <a:p>
            <a:pPr algn="ctr"/>
            <a:r>
              <a:rPr lang="ru-RU" sz="1800" b="1" dirty="0" smtClean="0">
                <a:solidFill>
                  <a:srgbClr val="000000"/>
                </a:solidFill>
              </a:rPr>
              <a:t/>
            </a:r>
            <a:br>
              <a:rPr lang="ru-RU" sz="1800" b="1" dirty="0" smtClean="0">
                <a:solidFill>
                  <a:srgbClr val="000000"/>
                </a:solidFill>
              </a:rPr>
            </a:br>
            <a:r>
              <a:rPr lang="ru-RU" sz="1800" b="1" dirty="0" smtClean="0">
                <a:solidFill>
                  <a:srgbClr val="000000"/>
                </a:solidFill>
              </a:rPr>
              <a:t>Критерии оценки качества работы учителя,  наложенные на разделы методического </a:t>
            </a:r>
            <a:r>
              <a:rPr lang="ru-RU" sz="1800" b="1" dirty="0" err="1" smtClean="0">
                <a:solidFill>
                  <a:srgbClr val="000000"/>
                </a:solidFill>
              </a:rPr>
              <a:t>портфолио</a:t>
            </a:r>
            <a:r>
              <a:rPr lang="ru-RU" sz="1800" b="1" dirty="0" smtClean="0">
                <a:solidFill>
                  <a:srgbClr val="000000"/>
                </a:solidFill>
              </a:rPr>
              <a:t>.  </a:t>
            </a:r>
            <a:br>
              <a:rPr lang="ru-RU" sz="1800" b="1" dirty="0" smtClean="0">
                <a:solidFill>
                  <a:srgbClr val="000000"/>
                </a:solidFill>
              </a:rPr>
            </a:br>
            <a:r>
              <a:rPr lang="ru-RU" sz="1800" b="1" dirty="0" smtClean="0">
                <a:solidFill>
                  <a:srgbClr val="000000"/>
                </a:solidFill>
              </a:rPr>
              <a:t/>
            </a:r>
            <a:br>
              <a:rPr lang="ru-RU" sz="1800" b="1" dirty="0" smtClean="0">
                <a:solidFill>
                  <a:srgbClr val="000000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467600" cy="5411807"/>
          </a:xfrm>
        </p:spPr>
        <p:txBody>
          <a:bodyPr/>
          <a:lstStyle/>
          <a:p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позволяет учитывать достижения, фиксировать промежуточные и конечные результаты в самых разных видах деятельности: образовательной, творческой, социальной, коммуникативной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Качество знаний учащихся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7467600" cy="4525963"/>
          </a:xfrm>
        </p:spPr>
        <p:txBody>
          <a:bodyPr/>
          <a:lstStyle/>
          <a:p>
            <a:pPr algn="ctr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Положительная динамика качества знаний учащихся</a:t>
            </a:r>
          </a:p>
          <a:p>
            <a:pPr algn="ctr">
              <a:buNone/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1357298"/>
          <a:ext cx="6096000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2012-2013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2013-2014</a:t>
                      </a:r>
                    </a:p>
                    <a:p>
                      <a:pPr algn="ctr"/>
                      <a:r>
                        <a:rPr lang="ru-RU" dirty="0" smtClean="0"/>
                        <a:t>(3</a:t>
                      </a:r>
                      <a:r>
                        <a:rPr lang="ru-RU" baseline="0" dirty="0" smtClean="0"/>
                        <a:t> четверть)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 СПб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Оценка результатов профессиональной деятельности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428596" y="1428736"/>
            <a:ext cx="7467600" cy="4525962"/>
          </a:xfrm>
        </p:spPr>
        <p:txBody>
          <a:bodyPr/>
          <a:lstStyle/>
          <a:p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</a:rPr>
              <a:t>85% учителей включены в освоение новых технологий.</a:t>
            </a:r>
          </a:p>
          <a:p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</a:rPr>
              <a:t>83% (78% в 2012-2013) педагогов применяют на практике ИКТ- технологии (этому способствует техническое оснащение кабинетов).</a:t>
            </a:r>
          </a:p>
          <a:p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</a:rPr>
              <a:t>53% (45% в 2012-2013) педагогов включены в процесс по обмену опытом и освоению педагогических инноваций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</a:rPr>
              <a:t>.</a:t>
            </a:r>
          </a:p>
          <a:p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</a:rPr>
              <a:t> 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</a:rPr>
              <a:t>60% учителей имеют первую и высшую категорию.</a:t>
            </a:r>
            <a:endParaRPr lang="ru-RU" sz="2400" dirty="0" smtClean="0">
              <a:solidFill>
                <a:srgbClr val="66003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81075" y="714356"/>
            <a:ext cx="8162925" cy="15525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Количество учащихся, принимающих участие в проектно-исследовательской деятельности в</a:t>
            </a: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cs typeface="Times New Roman" pitchFamily="18" charset="0"/>
              </a:rPr>
              <a:t>2013-2014  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учебном году</a:t>
            </a:r>
            <a:r>
              <a:rPr lang="ru-RU" sz="2400" b="1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Учащихся готовили учителя-исследователи: </a:t>
            </a:r>
            <a:r>
              <a:rPr lang="ru-RU" sz="1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Самусенко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Д.Р., Федоров Е.Г., Некрасова Л.Н., </a:t>
            </a:r>
            <a:b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Витте Е.П., </a:t>
            </a:r>
            <a:r>
              <a:rPr lang="ru-RU" sz="1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Череповская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В.С., </a:t>
            </a:r>
            <a:r>
              <a:rPr lang="ru-RU" sz="1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Тихонина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О.И., Крылова В.Н. </a:t>
            </a:r>
            <a:r>
              <a:rPr lang="ru-RU" sz="2400" b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0000"/>
                </a:solidFill>
                <a:cs typeface="Times New Roman" pitchFamily="18" charset="0"/>
              </a:rPr>
            </a:br>
            <a:endParaRPr lang="ru-RU" sz="24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1438275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48134" name="Object 6"/>
          <p:cNvGraphicFramePr>
            <a:graphicFrameLocks noChangeAspect="1"/>
          </p:cNvGraphicFramePr>
          <p:nvPr>
            <p:ph type="chart" idx="1"/>
          </p:nvPr>
        </p:nvGraphicFramePr>
        <p:xfrm>
          <a:off x="1285852" y="2071678"/>
          <a:ext cx="5857916" cy="3786199"/>
        </p:xfrm>
        <a:graphic>
          <a:graphicData uri="http://schemas.openxmlformats.org/presentationml/2006/ole">
            <p:oleObj spid="_x0000_s67586" name="Диаграмма" r:id="rId3" imgW="6286500" imgH="6048375" progId="MSGraph.Chart.8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57290" y="2000240"/>
            <a:ext cx="734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>ЧЕЛ.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1500174"/>
            <a:ext cx="8162925" cy="1800225"/>
          </a:xfrm>
        </p:spPr>
        <p:txBody>
          <a:bodyPr/>
          <a:lstStyle/>
          <a:p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Отношение учащихся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школы к предметам</a:t>
            </a:r>
            <a:b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(по методике «Составь расписание» в анкетировании принимали участие 100 человек).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Учащиеся выбирали предметы учителей-исследователей (географию, биологию, физическую культуру, информатику, экономику, ОБЖ, историю).</a:t>
            </a:r>
            <a:b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Анкетирование учащихся показало, что им больше нравятся уроки тех учителей, которые активно участвуя в опытно-экспериментальной работе и  ведут методическое </a:t>
            </a:r>
            <a:r>
              <a:rPr lang="ru-RU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В анкетах учащиеся называли следующие причины выбора:</a:t>
            </a:r>
            <a:b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1.Нравится как учитель ведет предмет;</a:t>
            </a:r>
            <a:b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2.Учитель продвинутый (использует современные технологии);</a:t>
            </a:r>
            <a:b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3.Использует интересные игры;</a:t>
            </a:r>
            <a:b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4.Много выполняем творческих заданий:</a:t>
            </a:r>
            <a:b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5.Позволяет спорить на уроке;</a:t>
            </a:r>
            <a:b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Исходя из ответов учащихся,  мы можем сделать вывод о том, что профессиональная деятельность этих учителей более успешна, так как они постоянно анализируют ее, повышают квалификацию, следят за изменениями в сфере образования, не отстают от развития технологий.</a:t>
            </a:r>
            <a:b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600200" y="552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80896" name="Object 0"/>
          <p:cNvGraphicFramePr>
            <a:graphicFrameLocks noChangeAspect="1"/>
          </p:cNvGraphicFramePr>
          <p:nvPr>
            <p:ph type="chart" idx="1"/>
          </p:nvPr>
        </p:nvGraphicFramePr>
        <p:xfrm>
          <a:off x="571472" y="3857627"/>
          <a:ext cx="5000660" cy="2879167"/>
        </p:xfrm>
        <a:graphic>
          <a:graphicData uri="http://schemas.openxmlformats.org/presentationml/2006/ole">
            <p:oleObj spid="_x0000_s68610" name="Диаграмма" r:id="rId3" imgW="5591175" imgH="4505325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7467600" cy="1143000"/>
          </a:xfrm>
        </p:spPr>
        <p:txBody>
          <a:bodyPr/>
          <a:lstStyle/>
          <a:p>
            <a:pPr algn="ctr"/>
            <a:r>
              <a:rPr lang="ru-RU" sz="3200" smtClean="0">
                <a:solidFill>
                  <a:srgbClr val="660033"/>
                </a:solidFill>
                <a:latin typeface="Times New Roman" pitchFamily="18" charset="0"/>
              </a:rPr>
              <a:t>Личные достижения учащихся:</a:t>
            </a:r>
            <a:r>
              <a:rPr lang="ru-RU" sz="3200" i="1" smtClean="0">
                <a:solidFill>
                  <a:srgbClr val="660033"/>
                </a:solidFill>
                <a:latin typeface="Times New Roman" pitchFamily="18" charset="0"/>
              </a:rPr>
              <a:t> </a:t>
            </a:r>
            <a:r>
              <a:rPr lang="ru-RU" sz="3200" smtClean="0">
                <a:solidFill>
                  <a:srgbClr val="660033"/>
                </a:solidFill>
                <a:latin typeface="Times New Roman" pitchFamily="18" charset="0"/>
              </a:rPr>
              <a:t/>
            </a:r>
            <a:br>
              <a:rPr lang="ru-RU" sz="3200" smtClean="0">
                <a:solidFill>
                  <a:srgbClr val="660033"/>
                </a:solidFill>
                <a:latin typeface="Times New Roman" pitchFamily="18" charset="0"/>
              </a:rPr>
            </a:br>
            <a:endParaRPr lang="ru-RU" sz="3200" smtClean="0">
              <a:solidFill>
                <a:srgbClr val="660033"/>
              </a:solidFill>
              <a:latin typeface="Times New Roman" pitchFamily="18" charset="0"/>
            </a:endParaRPr>
          </a:p>
        </p:txBody>
      </p:sp>
      <p:sp>
        <p:nvSpPr>
          <p:cNvPr id="19459" name="Rectangle 5"/>
          <p:cNvSpPr>
            <a:spLocks noGrp="1" noTextEdit="1"/>
          </p:cNvSpPr>
          <p:nvPr>
            <p:ph type="tbl" idx="4294967295"/>
          </p:nvPr>
        </p:nvSpPr>
        <p:spPr/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1055688" y="825500"/>
            <a:ext cx="222250" cy="274638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56469" name="Group 149"/>
          <p:cNvGraphicFramePr>
            <a:graphicFrameLocks noGrp="1"/>
          </p:cNvGraphicFramePr>
          <p:nvPr/>
        </p:nvGraphicFramePr>
        <p:xfrm>
          <a:off x="250825" y="846138"/>
          <a:ext cx="8642350" cy="4268789"/>
        </p:xfrm>
        <a:graphic>
          <a:graphicData uri="http://schemas.openxmlformats.org/drawingml/2006/table">
            <a:tbl>
              <a:tblPr/>
              <a:tblGrid>
                <a:gridCol w="2305050"/>
                <a:gridCol w="3816350"/>
                <a:gridCol w="2520950"/>
              </a:tblGrid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ФИО/класс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конкурса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Гасанова Х.10 класс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Районная научно-практическая конференция «Лабиринты науки»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Призер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Тихонина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О.И.</a:t>
                      </a:r>
                    </a:p>
                  </a:txBody>
                  <a:tcPr horzOverflow="overflow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Ильясов Р.,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Азаматов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Ш., Сидоркин Д. 8 класс</a:t>
                      </a:r>
                    </a:p>
                  </a:txBody>
                  <a:tcPr horzOverflow="overflow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Районная научно-практическая конференция «Лабиринты науки»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Призеры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Самусенко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Д.Р.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Команда 7 класса</a:t>
                      </a:r>
                    </a:p>
                  </a:txBody>
                  <a:tcPr horzOverflow="overflow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Туристический слет «Осень-2013»</a:t>
                      </a:r>
                    </a:p>
                  </a:txBody>
                  <a:tcPr horzOverflow="overflow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Победитель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Рук.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Самусенко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Д.Р.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Федоров Е.Г.</a:t>
                      </a:r>
                    </a:p>
                  </a:txBody>
                  <a:tcPr horzOverflow="overflow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Команда  9 класса</a:t>
                      </a:r>
                    </a:p>
                  </a:txBody>
                  <a:tcPr horzOverflow="overflow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Туристический слет «Зима – 2014»</a:t>
                      </a:r>
                    </a:p>
                  </a:txBody>
                  <a:tcPr horzOverflow="overflow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Призер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Рук.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Самусенко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Д.Р.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Федоров Е.Г.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Команда 6-го класса</a:t>
                      </a:r>
                    </a:p>
                  </a:txBody>
                  <a:tcPr horzOverflow="overflow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Районная учебно-познавательная игра по географии «Оболочки Земли»</a:t>
                      </a:r>
                    </a:p>
                  </a:txBody>
                  <a:tcPr horzOverflow="overflow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Победитель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Рук. Витте Е.П.</a:t>
                      </a:r>
                    </a:p>
                  </a:txBody>
                  <a:tcPr horzOverflow="overflow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95" name="Rectangle 141"/>
          <p:cNvSpPr>
            <a:spLocks noChangeArrowheads="1"/>
          </p:cNvSpPr>
          <p:nvPr/>
        </p:nvSpPr>
        <p:spPr bwMode="auto">
          <a:xfrm>
            <a:off x="357158" y="5286388"/>
            <a:ext cx="8135938" cy="1323439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1600" b="1" dirty="0">
                <a:solidFill>
                  <a:srgbClr val="000000"/>
                </a:solidFill>
                <a:cs typeface="Times New Roman" pitchFamily="18" charset="0"/>
              </a:rPr>
              <a:t>30 человек приняли участие в школьных олимпиадах по выбранным предметам, 20 из них стали победителями школьного тура </a:t>
            </a:r>
            <a:r>
              <a:rPr lang="ru-RU" sz="1600" b="1" dirty="0" smtClean="0">
                <a:solidFill>
                  <a:srgbClr val="000000"/>
                </a:solidFill>
                <a:cs typeface="Times New Roman" pitchFamily="18" charset="0"/>
              </a:rPr>
              <a:t>(3 человека </a:t>
            </a:r>
            <a:r>
              <a:rPr lang="ru-RU" sz="1600" b="1" dirty="0">
                <a:solidFill>
                  <a:srgbClr val="000000"/>
                </a:solidFill>
                <a:cs typeface="Times New Roman" pitchFamily="18" charset="0"/>
              </a:rPr>
              <a:t>стали призерами районной олимпиады по экономике, </a:t>
            </a:r>
            <a:r>
              <a:rPr lang="ru-RU" sz="1600" b="1" dirty="0" smtClean="0">
                <a:solidFill>
                  <a:srgbClr val="000000"/>
                </a:solidFill>
                <a:cs typeface="Times New Roman" pitchFamily="18" charset="0"/>
              </a:rPr>
              <a:t>2 человека </a:t>
            </a:r>
            <a:r>
              <a:rPr lang="ru-RU" sz="1600" b="1" dirty="0">
                <a:solidFill>
                  <a:srgbClr val="000000"/>
                </a:solidFill>
                <a:cs typeface="Times New Roman" pitchFamily="18" charset="0"/>
              </a:rPr>
              <a:t>– </a:t>
            </a:r>
            <a:r>
              <a:rPr lang="ru-RU" sz="1600" b="1" dirty="0" smtClean="0">
                <a:solidFill>
                  <a:srgbClr val="000000"/>
                </a:solidFill>
                <a:cs typeface="Times New Roman" pitchFamily="18" charset="0"/>
              </a:rPr>
              <a:t>по библиотечному делу, 1 человек – победитель олимпиады по музыке, 1 </a:t>
            </a:r>
            <a:r>
              <a:rPr lang="ru-RU" sz="1600" b="1" dirty="0">
                <a:solidFill>
                  <a:srgbClr val="000000"/>
                </a:solidFill>
                <a:cs typeface="Times New Roman" pitchFamily="18" charset="0"/>
              </a:rPr>
              <a:t>чел – призер городской олимпиады по технологии).</a:t>
            </a:r>
            <a:endParaRPr lang="ru-RU" sz="1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7467600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660033"/>
                </a:solidFill>
                <a:latin typeface="Times New Roman" pitchFamily="18" charset="0"/>
              </a:rPr>
              <a:t>Цель исследования</a:t>
            </a:r>
            <a:r>
              <a:rPr lang="ru-RU" sz="3200" smtClean="0">
                <a:solidFill>
                  <a:srgbClr val="660033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836613"/>
            <a:ext cx="7467600" cy="5289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660033"/>
                </a:solidFill>
                <a:latin typeface="Times New Roman" pitchFamily="18" charset="0"/>
              </a:rPr>
              <a:t>создать методическое портфолио учителя, которое будет влиять на повышение эффективности его профессиональной деятельности.</a:t>
            </a:r>
            <a:endParaRPr lang="ru-RU" sz="2000" b="1" smtClean="0">
              <a:solidFill>
                <a:srgbClr val="660033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000" b="1" smtClean="0">
              <a:solidFill>
                <a:srgbClr val="660033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800" b="1" smtClean="0">
                <a:solidFill>
                  <a:srgbClr val="660033"/>
                </a:solidFill>
                <a:latin typeface="Times New Roman" pitchFamily="18" charset="0"/>
              </a:rPr>
              <a:t>Гипотеза исследования</a:t>
            </a:r>
            <a:r>
              <a:rPr lang="ru-RU" sz="2800" smtClean="0">
                <a:solidFill>
                  <a:srgbClr val="660033"/>
                </a:solidFill>
                <a:latin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500" smtClean="0">
                <a:solidFill>
                  <a:srgbClr val="000000"/>
                </a:solidFill>
              </a:rPr>
              <a:t>      </a:t>
            </a:r>
            <a:r>
              <a:rPr lang="ru-RU" sz="2000" smtClean="0">
                <a:solidFill>
                  <a:srgbClr val="660033"/>
                </a:solidFill>
                <a:latin typeface="Times New Roman" pitchFamily="18" charset="0"/>
              </a:rPr>
              <a:t>методическое портфолио учителя будет влиять на повышение эффективности профессиональной деятельности если: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3333CC"/>
                </a:solidFill>
                <a:latin typeface="Times New Roman" pitchFamily="18" charset="0"/>
              </a:rPr>
              <a:t>Будет разработана единая структура методического портфолио;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3333CC"/>
                </a:solidFill>
                <a:latin typeface="Times New Roman" pitchFamily="18" charset="0"/>
              </a:rPr>
              <a:t>Будут определены условия достижения результатов педагогической деятельности учителей;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3333CC"/>
                </a:solidFill>
                <a:latin typeface="Times New Roman" pitchFamily="18" charset="0"/>
              </a:rPr>
              <a:t>Будет разработан механизм использования портфолио учителями;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3333CC"/>
                </a:solidFill>
                <a:latin typeface="Times New Roman" pitchFamily="18" charset="0"/>
              </a:rPr>
              <a:t>Будет сформирована мотивация учителя для работы с портфолио;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3333CC"/>
                </a:solidFill>
                <a:latin typeface="Times New Roman" pitchFamily="18" charset="0"/>
              </a:rPr>
              <a:t>Будет создана система оценивания уровня профессионализма учителя через партнерство: учитель-ученик, учитель-учитель, учитель-родитель, учитель-администрация.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ru-RU" sz="3600" b="1" u="sng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 работы с портфолио</a:t>
            </a:r>
            <a:endParaRPr lang="ru-RU" sz="3600" u="sng" smtClean="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428625" y="1000125"/>
            <a:ext cx="7888288" cy="4525963"/>
          </a:xfrm>
        </p:spPr>
        <p:txBody>
          <a:bodyPr/>
          <a:lstStyle/>
          <a:p>
            <a:r>
              <a:rPr lang="ru-RU" sz="32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Определение профессиональных задач.</a:t>
            </a:r>
          </a:p>
          <a:p>
            <a:r>
              <a:rPr lang="ru-RU" sz="32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Согласование профессиональных задач в сообществе.</a:t>
            </a:r>
          </a:p>
          <a:p>
            <a:r>
              <a:rPr lang="ru-RU" sz="32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Практическая профессиональная деятельность.</a:t>
            </a:r>
          </a:p>
          <a:p>
            <a:r>
              <a:rPr lang="ru-RU" sz="32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Оформление решения профессиональных задач в виде портфолио.</a:t>
            </a:r>
          </a:p>
          <a:p>
            <a:r>
              <a:rPr lang="ru-RU" sz="32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Внутренние экспертные оценки</a:t>
            </a:r>
          </a:p>
          <a:p>
            <a:r>
              <a:rPr lang="ru-RU" sz="32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Внешние экспертные оценки</a:t>
            </a:r>
          </a:p>
          <a:p>
            <a:endParaRPr lang="ru-RU" smtClean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7467600" cy="1143000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rgbClr val="660033"/>
                </a:solidFill>
                <a:latin typeface="Times New Roman" pitchFamily="18" charset="0"/>
              </a:rPr>
              <a:t>Результаты ОЭР</a:t>
            </a:r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gray">
          <a:xfrm>
            <a:off x="1331913" y="908050"/>
            <a:ext cx="57912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600" b="1">
                <a:latin typeface="Arial" pitchFamily="34" charset="0"/>
              </a:rPr>
              <a:t>Педагогические</a:t>
            </a:r>
            <a:endParaRPr lang="en-US" sz="3600" b="1">
              <a:latin typeface="Arial" pitchFamily="34" charset="0"/>
            </a:endParaRP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1619250" y="1557338"/>
            <a:ext cx="1544638" cy="1766887"/>
            <a:chOff x="555" y="2823"/>
            <a:chExt cx="973" cy="1113"/>
          </a:xfrm>
        </p:grpSpPr>
        <p:sp>
          <p:nvSpPr>
            <p:cNvPr id="30736" name="Oval 5"/>
            <p:cNvSpPr>
              <a:spLocks noChangeArrowheads="1"/>
            </p:cNvSpPr>
            <p:nvPr/>
          </p:nvSpPr>
          <p:spPr bwMode="gray">
            <a:xfrm>
              <a:off x="624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53254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55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85001"/>
                  </a:schemeClr>
                </a:gs>
                <a:gs pos="100000">
                  <a:schemeClr val="accent2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56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0740" name="Picture 9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41" name="Text Box 10"/>
            <p:cNvSpPr txBox="1">
              <a:spLocks noChangeArrowheads="1"/>
            </p:cNvSpPr>
            <p:nvPr/>
          </p:nvSpPr>
          <p:spPr bwMode="gray">
            <a:xfrm>
              <a:off x="973" y="3216"/>
              <a:ext cx="11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grpSp>
        <p:nvGrpSpPr>
          <p:cNvPr id="30725" name="Group 11"/>
          <p:cNvGrpSpPr>
            <a:grpSpLocks/>
          </p:cNvGrpSpPr>
          <p:nvPr/>
        </p:nvGrpSpPr>
        <p:grpSpPr bwMode="auto">
          <a:xfrm>
            <a:off x="5435600" y="1557338"/>
            <a:ext cx="1544638" cy="1766887"/>
            <a:chOff x="1776" y="2823"/>
            <a:chExt cx="973" cy="1113"/>
          </a:xfrm>
        </p:grpSpPr>
        <p:sp>
          <p:nvSpPr>
            <p:cNvPr id="30730" name="Oval 12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pitchFamily="34" charset="0"/>
              </a:endParaRPr>
            </a:p>
          </p:txBody>
        </p:sp>
        <p:sp>
          <p:nvSpPr>
            <p:cNvPr id="53261" name="Oval 13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2" name="Oval 14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85001"/>
                  </a:schemeClr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3" name="Oval 15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0734" name="Picture 16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35" name="Text Box 17"/>
            <p:cNvSpPr txBox="1">
              <a:spLocks noChangeArrowheads="1"/>
            </p:cNvSpPr>
            <p:nvPr/>
          </p:nvSpPr>
          <p:spPr bwMode="gray">
            <a:xfrm>
              <a:off x="2194" y="3216"/>
              <a:ext cx="11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30726" name="Text Box 18"/>
          <p:cNvSpPr txBox="1">
            <a:spLocks noChangeArrowheads="1"/>
          </p:cNvSpPr>
          <p:nvPr/>
        </p:nvSpPr>
        <p:spPr bwMode="auto">
          <a:xfrm>
            <a:off x="1403350" y="1989138"/>
            <a:ext cx="1944688" cy="442912"/>
          </a:xfrm>
          <a:prstGeom prst="rect">
            <a:avLst/>
          </a:prstGeom>
          <a:solidFill>
            <a:schemeClr val="bg1"/>
          </a:solidFill>
          <a:ln w="76200" cmpd="tri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Arial" pitchFamily="34" charset="0"/>
              </a:rPr>
              <a:t>УЧИТЕЛЬ</a:t>
            </a:r>
          </a:p>
        </p:txBody>
      </p:sp>
      <p:sp>
        <p:nvSpPr>
          <p:cNvPr id="30727" name="Text Box 19"/>
          <p:cNvSpPr txBox="1">
            <a:spLocks noChangeArrowheads="1"/>
          </p:cNvSpPr>
          <p:nvPr/>
        </p:nvSpPr>
        <p:spPr bwMode="auto">
          <a:xfrm>
            <a:off x="5148263" y="1989138"/>
            <a:ext cx="2232025" cy="442912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Arial" pitchFamily="34" charset="0"/>
              </a:rPr>
              <a:t>УЧЕНИК</a:t>
            </a:r>
          </a:p>
        </p:txBody>
      </p:sp>
      <p:sp>
        <p:nvSpPr>
          <p:cNvPr id="53269" name="AutoShape 21"/>
          <p:cNvSpPr>
            <a:spLocks noChangeArrowheads="1"/>
          </p:cNvSpPr>
          <p:nvPr/>
        </p:nvSpPr>
        <p:spPr bwMode="auto">
          <a:xfrm>
            <a:off x="342900" y="3305175"/>
            <a:ext cx="4130675" cy="364355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6B19C"/>
              </a:gs>
              <a:gs pos="100000">
                <a:srgbClr val="CE6124"/>
              </a:gs>
            </a:gsLst>
            <a:lin ang="5400000" scaled="1"/>
          </a:gradFill>
          <a:ln w="38100" cmpd="dbl">
            <a:solidFill>
              <a:srgbClr val="CE6124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1600" b="1" dirty="0" smtClean="0"/>
              <a:t>1.Увеличение участников ОЭР учителей-исследователей (с 10 чел. до 13 чел.).</a:t>
            </a:r>
            <a:endParaRPr lang="ru-RU" sz="1600" b="1" dirty="0"/>
          </a:p>
          <a:p>
            <a:pPr algn="l"/>
            <a:r>
              <a:rPr lang="ru-RU" sz="1600" b="1" dirty="0"/>
              <a:t>2.Проведено </a:t>
            </a:r>
            <a:r>
              <a:rPr lang="ru-RU" sz="1600" b="1" dirty="0" smtClean="0"/>
              <a:t>теоретическое и практическое  </a:t>
            </a:r>
            <a:r>
              <a:rPr lang="ru-RU" sz="1600" b="1" dirty="0"/>
              <a:t>изучение предмета исследования.</a:t>
            </a:r>
          </a:p>
          <a:p>
            <a:pPr algn="l"/>
            <a:r>
              <a:rPr lang="ru-RU" sz="1600" b="1" dirty="0"/>
              <a:t>3. Получены исходные данные по </a:t>
            </a:r>
            <a:r>
              <a:rPr lang="ru-RU" sz="1600" b="1" dirty="0" smtClean="0"/>
              <a:t>административной диагностики </a:t>
            </a:r>
            <a:r>
              <a:rPr lang="ru-RU" sz="1600" b="1" dirty="0" err="1" smtClean="0"/>
              <a:t>портфолио</a:t>
            </a:r>
            <a:r>
              <a:rPr lang="ru-RU" sz="1600" b="1" dirty="0" smtClean="0"/>
              <a:t> и самооценки.</a:t>
            </a:r>
            <a:endParaRPr lang="ru-RU" sz="1600" b="1" dirty="0"/>
          </a:p>
          <a:p>
            <a:pPr algn="l"/>
            <a:r>
              <a:rPr lang="ru-RU" sz="1600" b="1" dirty="0"/>
              <a:t>4. Получены исходные данные по активности педагогов (выступления, статьи,  участие в конкурсах, внеурочная деятельность).</a:t>
            </a:r>
          </a:p>
        </p:txBody>
      </p:sp>
      <p:sp>
        <p:nvSpPr>
          <p:cNvPr id="53273" name="AutoShape 25"/>
          <p:cNvSpPr>
            <a:spLocks noChangeArrowheads="1"/>
          </p:cNvSpPr>
          <p:nvPr/>
        </p:nvSpPr>
        <p:spPr bwMode="auto">
          <a:xfrm>
            <a:off x="4716463" y="3284538"/>
            <a:ext cx="4021137" cy="377975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38100" cmpd="dbl">
            <a:solidFill>
              <a:srgbClr val="CE6124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dirty="0"/>
              <a:t>1.Получены исходные данные по </a:t>
            </a:r>
            <a:r>
              <a:rPr lang="ru-RU" dirty="0" err="1"/>
              <a:t>обученности</a:t>
            </a:r>
            <a:r>
              <a:rPr lang="ru-RU" dirty="0"/>
              <a:t> учащихся.</a:t>
            </a:r>
          </a:p>
          <a:p>
            <a:pPr algn="l"/>
            <a:r>
              <a:rPr lang="ru-RU" dirty="0"/>
              <a:t>2. Получены исходные данные об участие учащихся во внеурочной деятельности.</a:t>
            </a:r>
          </a:p>
          <a:p>
            <a:pPr algn="l"/>
            <a:r>
              <a:rPr lang="ru-RU" dirty="0"/>
              <a:t>3. Получены внешние оценки </a:t>
            </a:r>
            <a:r>
              <a:rPr lang="ru-RU" dirty="0" err="1"/>
              <a:t>обученности</a:t>
            </a:r>
            <a:r>
              <a:rPr lang="ru-RU" dirty="0"/>
              <a:t> (ЕГЭ, ДКР</a:t>
            </a:r>
            <a:r>
              <a:rPr lang="ru-RU" dirty="0" smtClean="0"/>
              <a:t>).</a:t>
            </a:r>
          </a:p>
          <a:p>
            <a:pPr algn="l"/>
            <a:r>
              <a:rPr lang="ru-RU" dirty="0" smtClean="0"/>
              <a:t>4. Получены данные по уровню удовлетворенности детей учебным процессом.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9" grpId="0" animBg="1"/>
      <p:bldP spid="5327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7467600" cy="1143000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rgbClr val="660033"/>
                </a:solidFill>
                <a:latin typeface="Times New Roman" pitchFamily="18" charset="0"/>
              </a:rPr>
              <a:t>Результаты ОЭР</a:t>
            </a:r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gray">
          <a:xfrm>
            <a:off x="1692275" y="1268413"/>
            <a:ext cx="5791200" cy="574675"/>
          </a:xfrm>
          <a:prstGeom prst="roundRect">
            <a:avLst>
              <a:gd name="adj" fmla="val 50000"/>
            </a:avLst>
          </a:prstGeom>
          <a:solidFill>
            <a:srgbClr val="C8263D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600" b="1">
                <a:latin typeface="Arial" pitchFamily="34" charset="0"/>
              </a:rPr>
              <a:t>Организационные</a:t>
            </a:r>
            <a:endParaRPr lang="en-US" sz="3600" b="1">
              <a:latin typeface="Arial" pitchFamily="34" charset="0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250825" y="2133600"/>
            <a:ext cx="86106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800" dirty="0">
                <a:solidFill>
                  <a:srgbClr val="000000"/>
                </a:solidFill>
              </a:rPr>
              <a:t>1.Проведены совещания при директоре, семинары, педсоветы</a:t>
            </a:r>
            <a:r>
              <a:rPr lang="ru-RU" sz="2800" dirty="0" smtClean="0">
                <a:solidFill>
                  <a:srgbClr val="000000"/>
                </a:solidFill>
              </a:rPr>
              <a:t>.</a:t>
            </a:r>
          </a:p>
          <a:p>
            <a:pPr algn="l"/>
            <a:r>
              <a:rPr lang="ru-RU" sz="2800" dirty="0" smtClean="0">
                <a:solidFill>
                  <a:srgbClr val="000000"/>
                </a:solidFill>
              </a:rPr>
              <a:t>2. Написаны 2 статьи по теме ОЭР.</a:t>
            </a:r>
            <a:endParaRPr lang="ru-RU" sz="2800" dirty="0">
              <a:solidFill>
                <a:srgbClr val="000000"/>
              </a:solidFill>
            </a:endParaRPr>
          </a:p>
          <a:p>
            <a:pPr algn="l"/>
            <a:r>
              <a:rPr lang="ru-RU" sz="2800" dirty="0" smtClean="0">
                <a:solidFill>
                  <a:srgbClr val="000000"/>
                </a:solidFill>
              </a:rPr>
              <a:t>3. </a:t>
            </a:r>
            <a:r>
              <a:rPr lang="ru-RU" sz="2800" dirty="0">
                <a:solidFill>
                  <a:srgbClr val="000000"/>
                </a:solidFill>
              </a:rPr>
              <a:t>Организовано повышение квалификации </a:t>
            </a:r>
            <a:r>
              <a:rPr lang="ru-RU" sz="2800" dirty="0" smtClean="0">
                <a:solidFill>
                  <a:srgbClr val="000000"/>
                </a:solidFill>
              </a:rPr>
              <a:t>(3 человека </a:t>
            </a:r>
            <a:r>
              <a:rPr lang="ru-RU" sz="2800" dirty="0">
                <a:solidFill>
                  <a:srgbClr val="000000"/>
                </a:solidFill>
              </a:rPr>
              <a:t>закончили курсы по информационным технологиям; </a:t>
            </a:r>
            <a:r>
              <a:rPr lang="ru-RU" sz="2800" dirty="0" smtClean="0">
                <a:solidFill>
                  <a:srgbClr val="000000"/>
                </a:solidFill>
              </a:rPr>
              <a:t>3 человека </a:t>
            </a:r>
            <a:r>
              <a:rPr lang="ru-RU" sz="2800" dirty="0">
                <a:solidFill>
                  <a:srgbClr val="000000"/>
                </a:solidFill>
              </a:rPr>
              <a:t>по предмету, </a:t>
            </a:r>
            <a:r>
              <a:rPr lang="ru-RU" sz="2800" dirty="0" smtClean="0">
                <a:solidFill>
                  <a:srgbClr val="000000"/>
                </a:solidFill>
              </a:rPr>
              <a:t>5 чел</a:t>
            </a:r>
            <a:r>
              <a:rPr lang="ru-RU" sz="2800" dirty="0">
                <a:solidFill>
                  <a:srgbClr val="000000"/>
                </a:solidFill>
              </a:rPr>
              <a:t>. – по ФГОС).</a:t>
            </a:r>
            <a:endParaRPr lang="ru-RU" sz="2800" b="1" dirty="0">
              <a:solidFill>
                <a:srgbClr val="000000"/>
              </a:solidFill>
            </a:endParaRPr>
          </a:p>
          <a:p>
            <a:pPr algn="l" eaLnBrk="0" hangingPunct="0"/>
            <a:endParaRPr lang="ru-RU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7467600" cy="1143000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rgbClr val="660033"/>
                </a:solidFill>
                <a:latin typeface="Times New Roman" pitchFamily="18" charset="0"/>
              </a:rPr>
              <a:t>Результаты ОЭР</a:t>
            </a:r>
          </a:p>
        </p:txBody>
      </p:sp>
      <p:sp>
        <p:nvSpPr>
          <p:cNvPr id="55299" name="AutoShape 3"/>
          <p:cNvSpPr>
            <a:spLocks noChangeArrowheads="1"/>
          </p:cNvSpPr>
          <p:nvPr/>
        </p:nvSpPr>
        <p:spPr bwMode="gray">
          <a:xfrm>
            <a:off x="1619250" y="1052513"/>
            <a:ext cx="5791200" cy="574675"/>
          </a:xfrm>
          <a:prstGeom prst="roundRect">
            <a:avLst>
              <a:gd name="adj" fmla="val 50000"/>
            </a:avLst>
          </a:prstGeom>
          <a:solidFill>
            <a:srgbClr val="CE6124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600" b="1">
                <a:latin typeface="Arial" pitchFamily="34" charset="0"/>
              </a:rPr>
              <a:t>Методические</a:t>
            </a:r>
            <a:endParaRPr lang="en-US" sz="3600" b="1">
              <a:latin typeface="Arial" pitchFamily="34" charset="0"/>
            </a:endParaRPr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1116013" y="1773238"/>
            <a:ext cx="6985000" cy="8636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400" b="1">
                <a:solidFill>
                  <a:srgbClr val="000000"/>
                </a:solidFill>
              </a:rPr>
              <a:t>1.Создан банк методик для исследования.</a:t>
            </a:r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755650" y="2708275"/>
            <a:ext cx="7821613" cy="1532084"/>
          </a:xfrm>
          <a:prstGeom prst="ellipse">
            <a:avLst/>
          </a:prstGeom>
          <a:solidFill>
            <a:srgbClr val="F4BEE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ru-RU" dirty="0">
              <a:solidFill>
                <a:srgbClr val="000000"/>
              </a:solidFill>
            </a:endParaRP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dirty="0">
                <a:solidFill>
                  <a:srgbClr val="000000"/>
                </a:solidFill>
              </a:rPr>
              <a:t>2. </a:t>
            </a:r>
            <a:r>
              <a:rPr lang="ru-RU" dirty="0" smtClean="0">
                <a:solidFill>
                  <a:srgbClr val="000000"/>
                </a:solidFill>
              </a:rPr>
              <a:t>Создан банк передовых педагогических практик по теме</a:t>
            </a:r>
            <a:endParaRPr lang="ru-RU" dirty="0">
              <a:solidFill>
                <a:srgbClr val="000000"/>
              </a:solidFill>
            </a:endParaRPr>
          </a:p>
          <a:p>
            <a:endParaRPr lang="ru-RU" b="1" dirty="0">
              <a:latin typeface="Arial" pitchFamily="34" charset="0"/>
            </a:endParaRPr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755650" y="3860800"/>
            <a:ext cx="7848600" cy="10080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000">
                <a:solidFill>
                  <a:srgbClr val="000000"/>
                </a:solidFill>
              </a:rPr>
              <a:t>3.Составлен план повышения квалификации педагогов.</a:t>
            </a:r>
          </a:p>
          <a:p>
            <a:endParaRPr lang="ru-RU" sz="2000" b="1">
              <a:latin typeface="Arial" pitchFamily="34" charset="0"/>
            </a:endParaRP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755650" y="5013325"/>
            <a:ext cx="7632700" cy="935038"/>
          </a:xfrm>
          <a:prstGeom prst="ellipse">
            <a:avLst/>
          </a:prstGeom>
          <a:solidFill>
            <a:srgbClr val="666699"/>
          </a:solidFill>
          <a:ln w="38100" cmpd="dbl" algn="ctr">
            <a:solidFill>
              <a:srgbClr val="CE6124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4. Разработаны материалы по  методическим темам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  <p:bldP spid="55301" grpId="0" animBg="1"/>
      <p:bldP spid="55302" grpId="0" animBg="1"/>
      <p:bldP spid="3175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rgbClr val="660033"/>
                </a:solidFill>
                <a:latin typeface="Times New Roman" pitchFamily="18" charset="0"/>
              </a:rPr>
              <a:t>Результаты ОЭР</a:t>
            </a:r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gray">
          <a:xfrm>
            <a:off x="1331913" y="1341438"/>
            <a:ext cx="5791200" cy="574675"/>
          </a:xfrm>
          <a:prstGeom prst="roundRect">
            <a:avLst>
              <a:gd name="adj" fmla="val 50000"/>
            </a:avLst>
          </a:prstGeom>
          <a:solidFill>
            <a:srgbClr val="3366FF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600" b="1">
                <a:latin typeface="Arial" pitchFamily="34" charset="0"/>
              </a:rPr>
              <a:t>Научные</a:t>
            </a:r>
            <a:endParaRPr lang="en-US" sz="3600" b="1">
              <a:latin typeface="Arial" pitchFamily="34" charset="0"/>
            </a:endParaRPr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142844" y="2143116"/>
            <a:ext cx="8786874" cy="3887787"/>
          </a:xfrm>
          <a:prstGeom prst="roundRect">
            <a:avLst>
              <a:gd name="adj" fmla="val 16667"/>
            </a:avLst>
          </a:prstGeom>
          <a:solidFill>
            <a:srgbClr val="F4BEE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1.Создан инструмент самооценки педагогической деятельности</a:t>
            </a:r>
          </a:p>
          <a:p>
            <a:pPr algn="l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 и оценки профессиональных достижений.</a:t>
            </a:r>
            <a:endParaRPr lang="ru-RU" sz="2400" dirty="0">
              <a:solidFill>
                <a:srgbClr val="000000"/>
              </a:solidFill>
            </a:endParaRPr>
          </a:p>
          <a:p>
            <a:endParaRPr lang="ru-RU" sz="3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1187450" y="0"/>
            <a:ext cx="6408738" cy="765175"/>
          </a:xfrm>
        </p:spPr>
        <p:txBody>
          <a:bodyPr/>
          <a:lstStyle/>
          <a:p>
            <a:r>
              <a:rPr lang="en-US" u="sng" smtClean="0">
                <a:latin typeface="Times New Roman" pitchFamily="18" charset="0"/>
              </a:rPr>
              <a:t/>
            </a:r>
            <a:br>
              <a:rPr lang="en-US" u="sng" smtClean="0">
                <a:latin typeface="Times New Roman" pitchFamily="18" charset="0"/>
              </a:rPr>
            </a:br>
            <a:r>
              <a:rPr lang="ru-RU" sz="3600" u="sng" smtClean="0">
                <a:solidFill>
                  <a:srgbClr val="660033"/>
                </a:solidFill>
                <a:latin typeface="Times New Roman" pitchFamily="18" charset="0"/>
              </a:rPr>
              <a:t>Распространение опыта школы:</a:t>
            </a:r>
            <a:r>
              <a:rPr lang="ru-RU" sz="3600" smtClean="0">
                <a:solidFill>
                  <a:srgbClr val="660033"/>
                </a:solidFill>
                <a:latin typeface="Times New Roman" pitchFamily="18" charset="0"/>
              </a:rPr>
              <a:t/>
            </a:r>
            <a:br>
              <a:rPr lang="ru-RU" sz="3600" smtClean="0">
                <a:solidFill>
                  <a:srgbClr val="660033"/>
                </a:solidFill>
                <a:latin typeface="Times New Roman" pitchFamily="18" charset="0"/>
              </a:rPr>
            </a:br>
            <a:endParaRPr lang="ru-RU" sz="3600" smtClean="0">
              <a:solidFill>
                <a:srgbClr val="660033"/>
              </a:solidFill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287338" y="836613"/>
            <a:ext cx="8856662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1.</a:t>
            </a:r>
            <a:r>
              <a:rPr lang="ru-RU" sz="24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Открытые мероприятия (учебно-познавательные игры).  Учебно-познавательная игра «Оболочки Земли» 11 марта со школой №235, «Конференция по дополнительному образованию»11.02. </a:t>
            </a:r>
          </a:p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2. Обмен опытом по теме ОЭР: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    - мастер-класс «Методическое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портфолио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 учителя географии»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    выступление заместителя директора по ОЭР </a:t>
            </a:r>
            <a:endParaRPr lang="en-US" sz="2000" b="1" dirty="0" smtClean="0">
              <a:solidFill>
                <a:schemeClr val="bg1">
                  <a:lumMod val="75000"/>
                </a:schemeClr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    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Витте Е.П.,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Самусенко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 Д.Р. – учителя географии и руководителя доп. образования 19.11. 13.</a:t>
            </a:r>
          </a:p>
          <a:p>
            <a:pPr>
              <a:lnSpc>
                <a:spcPct val="90000"/>
              </a:lnSpc>
              <a:buNone/>
            </a:pPr>
            <a:r>
              <a:rPr lang="ru-RU" sz="2000" b="1" dirty="0" smtClean="0">
                <a:solidFill>
                  <a:srgbClr val="660033"/>
                </a:solidFill>
                <a:latin typeface="Times New Roman" pitchFamily="18" charset="0"/>
              </a:rPr>
              <a:t>    - </a:t>
            </a:r>
            <a:r>
              <a:rPr lang="ru-RU" sz="18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выступление учителя начальных классов </a:t>
            </a:r>
            <a:r>
              <a:rPr lang="ru-RU" sz="180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Карлиной</a:t>
            </a:r>
            <a:r>
              <a:rPr lang="ru-RU" sz="18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В.А. 21 ноября 2013 года на городской научно-практической конференции «Воспитание толерантности - опыт петербургской школы» с докладом по теме «</a:t>
            </a:r>
            <a:r>
              <a:rPr lang="ru-RU" sz="180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Полиэтническое</a:t>
            </a:r>
            <a:r>
              <a:rPr lang="ru-RU" sz="18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образование: игровые формы взаимодействия». </a:t>
            </a:r>
            <a:endParaRPr lang="ru-RU" sz="2000" b="1" dirty="0" smtClean="0">
              <a:solidFill>
                <a:srgbClr val="660033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000" b="1" dirty="0" smtClean="0">
                <a:solidFill>
                  <a:srgbClr val="660033"/>
                </a:solidFill>
                <a:latin typeface="Times New Roman" pitchFamily="18" charset="0"/>
              </a:rPr>
              <a:t>    - выпуск статей в районных, городских и  всероссийских изданиях.</a:t>
            </a:r>
          </a:p>
          <a:p>
            <a:pPr>
              <a:lnSpc>
                <a:spcPct val="90000"/>
              </a:lnSpc>
              <a:buNone/>
            </a:pPr>
            <a:r>
              <a:rPr lang="ru-RU" sz="2000" b="1" dirty="0" smtClean="0">
                <a:solidFill>
                  <a:srgbClr val="660033"/>
                </a:solidFill>
                <a:latin typeface="Times New Roman" pitchFamily="18" charset="0"/>
              </a:rPr>
              <a:t>    - </a:t>
            </a:r>
            <a:r>
              <a:rPr lang="ru-RU" sz="18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выступление на семинаре руководителей детских дошкольных учреждений </a:t>
            </a:r>
            <a:r>
              <a:rPr lang="ru-RU" sz="18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20.12 на базе нашей школы, учителя начальной школы </a:t>
            </a:r>
            <a:r>
              <a:rPr lang="ru-RU" sz="1800" b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Карлиной</a:t>
            </a:r>
            <a:r>
              <a:rPr lang="ru-RU" sz="18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В.А. и Барановской Н.В. по теме «Вопросы преемственности уровней дошкольного и начального образования в условиях ФГОС». </a:t>
            </a:r>
            <a:endParaRPr lang="ru-RU" sz="20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660033"/>
                </a:solidFill>
                <a:latin typeface="Times New Roman" pitchFamily="18" charset="0"/>
              </a:rPr>
              <a:t>   3. Выступление учащихся на конференциях в районе. </a:t>
            </a:r>
          </a:p>
          <a:p>
            <a:pPr>
              <a:lnSpc>
                <a:spcPct val="90000"/>
              </a:lnSpc>
            </a:pPr>
            <a:endParaRPr lang="ru-RU" sz="2000" dirty="0" smtClean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7467600" cy="11430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660033"/>
                </a:solidFill>
                <a:latin typeface="Times New Roman" pitchFamily="18" charset="0"/>
              </a:rPr>
              <a:t>Значимость полученных результатов.</a:t>
            </a:r>
            <a:br>
              <a:rPr lang="ru-RU" sz="2800" dirty="0" smtClean="0">
                <a:solidFill>
                  <a:srgbClr val="660033"/>
                </a:solidFill>
                <a:latin typeface="Times New Roman" pitchFamily="18" charset="0"/>
              </a:rPr>
            </a:br>
            <a:endParaRPr lang="ru-RU" sz="2800" dirty="0" smtClean="0">
              <a:solidFill>
                <a:srgbClr val="660033"/>
              </a:solidFill>
              <a:latin typeface="Times New Roman" pitchFamily="18" charset="0"/>
            </a:endParaRP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285720" y="571480"/>
            <a:ext cx="8572560" cy="5545138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100" dirty="0" smtClean="0">
                <a:solidFill>
                  <a:srgbClr val="660033"/>
                </a:solidFill>
                <a:latin typeface="Times New Roman" pitchFamily="18" charset="0"/>
              </a:rPr>
              <a:t>1. </a:t>
            </a:r>
            <a:r>
              <a:rPr lang="ru-RU" sz="2100" b="1" dirty="0" smtClean="0">
                <a:solidFill>
                  <a:srgbClr val="660033"/>
                </a:solidFill>
                <a:latin typeface="Times New Roman" pitchFamily="18" charset="0"/>
              </a:rPr>
              <a:t>Для учащихся:</a:t>
            </a:r>
            <a:endParaRPr lang="ru-RU" sz="2100" dirty="0" smtClean="0">
              <a:solidFill>
                <a:srgbClr val="660033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100" dirty="0" smtClean="0">
                <a:solidFill>
                  <a:srgbClr val="660033"/>
                </a:solidFill>
                <a:latin typeface="Times New Roman" pitchFamily="18" charset="0"/>
              </a:rPr>
              <a:t>-повышение качества образования;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100" dirty="0" smtClean="0">
                <a:solidFill>
                  <a:srgbClr val="660033"/>
                </a:solidFill>
                <a:latin typeface="Times New Roman" pitchFamily="18" charset="0"/>
              </a:rPr>
              <a:t>- ориентация в социуме;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100" dirty="0" smtClean="0">
                <a:solidFill>
                  <a:srgbClr val="660033"/>
                </a:solidFill>
                <a:latin typeface="Times New Roman" pitchFamily="18" charset="0"/>
              </a:rPr>
              <a:t>- возможность проявить себя в различных формах деятельности;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100" dirty="0" smtClean="0">
                <a:solidFill>
                  <a:srgbClr val="660033"/>
                </a:solidFill>
                <a:latin typeface="Times New Roman" pitchFamily="18" charset="0"/>
              </a:rPr>
              <a:t>2. </a:t>
            </a:r>
            <a:r>
              <a:rPr lang="ru-RU" sz="2100" b="1" dirty="0" smtClean="0">
                <a:solidFill>
                  <a:srgbClr val="660033"/>
                </a:solidFill>
                <a:latin typeface="Times New Roman" pitchFamily="18" charset="0"/>
              </a:rPr>
              <a:t>Для учителей:</a:t>
            </a:r>
            <a:endParaRPr lang="ru-RU" sz="2100" dirty="0" smtClean="0">
              <a:solidFill>
                <a:srgbClr val="660033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100" dirty="0" smtClean="0">
                <a:solidFill>
                  <a:srgbClr val="660033"/>
                </a:solidFill>
                <a:latin typeface="Times New Roman" pitchFamily="18" charset="0"/>
              </a:rPr>
              <a:t>- передача своего  опыта;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100" dirty="0" smtClean="0">
                <a:solidFill>
                  <a:srgbClr val="660033"/>
                </a:solidFill>
                <a:latin typeface="Times New Roman" pitchFamily="18" charset="0"/>
              </a:rPr>
              <a:t>- формирование доброжелательного микроклимата;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100" dirty="0" smtClean="0">
                <a:solidFill>
                  <a:srgbClr val="660033"/>
                </a:solidFill>
                <a:latin typeface="Times New Roman" pitchFamily="18" charset="0"/>
              </a:rPr>
              <a:t>- накопление методико-дидактического материала для дальнейшей работы;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100" dirty="0" smtClean="0">
                <a:solidFill>
                  <a:srgbClr val="660033"/>
                </a:solidFill>
                <a:latin typeface="Times New Roman" pitchFamily="18" charset="0"/>
              </a:rPr>
              <a:t>- повышение профессионального уровня учителей.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100" dirty="0" smtClean="0">
                <a:solidFill>
                  <a:srgbClr val="660033"/>
                </a:solidFill>
                <a:latin typeface="Times New Roman" pitchFamily="18" charset="0"/>
              </a:rPr>
              <a:t>3. </a:t>
            </a:r>
            <a:r>
              <a:rPr lang="ru-RU" sz="2100" b="1" dirty="0" smtClean="0">
                <a:solidFill>
                  <a:srgbClr val="660033"/>
                </a:solidFill>
                <a:latin typeface="Times New Roman" pitchFamily="18" charset="0"/>
              </a:rPr>
              <a:t>Для школы: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100" b="1" dirty="0" smtClean="0">
                <a:solidFill>
                  <a:srgbClr val="660033"/>
                </a:solidFill>
                <a:latin typeface="Times New Roman" pitchFamily="18" charset="0"/>
              </a:rPr>
              <a:t>- </a:t>
            </a:r>
            <a:r>
              <a:rPr lang="ru-RU" sz="2100" dirty="0" smtClean="0">
                <a:solidFill>
                  <a:srgbClr val="660033"/>
                </a:solidFill>
                <a:latin typeface="Times New Roman" pitchFamily="18" charset="0"/>
              </a:rPr>
              <a:t>повышения уровня деятельности школы по всем направлениям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100" dirty="0" smtClean="0">
                <a:solidFill>
                  <a:srgbClr val="660033"/>
                </a:solidFill>
                <a:latin typeface="Times New Roman" pitchFamily="18" charset="0"/>
              </a:rPr>
              <a:t>- создание комфортной обстановки в школьном коллективе учителей и учащихся;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100" dirty="0" smtClean="0">
                <a:solidFill>
                  <a:srgbClr val="660033"/>
                </a:solidFill>
                <a:latin typeface="Times New Roman" pitchFamily="18" charset="0"/>
              </a:rPr>
              <a:t>престиж школы в районе и городе;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100" dirty="0" smtClean="0">
                <a:solidFill>
                  <a:srgbClr val="660033"/>
                </a:solidFill>
                <a:latin typeface="Times New Roman" pitchFamily="18" charset="0"/>
              </a:rPr>
              <a:t>позитивная динамика в изменениях отношений «учитель-ученик-родитель»;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100" dirty="0" smtClean="0">
                <a:solidFill>
                  <a:srgbClr val="660033"/>
                </a:solidFill>
                <a:latin typeface="Times New Roman" pitchFamily="18" charset="0"/>
              </a:rPr>
              <a:t>- привлечение в школу учителей и учеников;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100" dirty="0" smtClean="0">
                <a:solidFill>
                  <a:srgbClr val="660033"/>
                </a:solidFill>
                <a:latin typeface="Times New Roman" pitchFamily="18" charset="0"/>
              </a:rPr>
              <a:t>4. </a:t>
            </a:r>
            <a:r>
              <a:rPr lang="ru-RU" sz="2100" b="1" dirty="0" smtClean="0">
                <a:solidFill>
                  <a:srgbClr val="660033"/>
                </a:solidFill>
                <a:latin typeface="Times New Roman" pitchFamily="18" charset="0"/>
              </a:rPr>
              <a:t>Для района:</a:t>
            </a:r>
            <a:endParaRPr lang="ru-RU" sz="2100" dirty="0" smtClean="0">
              <a:solidFill>
                <a:srgbClr val="660033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100" dirty="0" smtClean="0">
                <a:solidFill>
                  <a:srgbClr val="660033"/>
                </a:solidFill>
                <a:latin typeface="Times New Roman" pitchFamily="18" charset="0"/>
              </a:rPr>
              <a:t>- распространение накопленного опыта школой.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u="sng" dirty="0" smtClean="0">
                <a:solidFill>
                  <a:srgbClr val="660033"/>
                </a:solidFill>
                <a:latin typeface="Times New Roman" pitchFamily="18" charset="0"/>
              </a:rPr>
              <a:t>Перспективы на 3 этап ОЭР (аналитический)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7467600" cy="4784725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1900" b="1" dirty="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</a:rPr>
              <a:t>1. Продолжить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</a:rPr>
              <a:t>п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</a:rPr>
              <a:t>рактическое освоение технологии создания методического </a:t>
            </a:r>
            <a:r>
              <a:rPr lang="ru-RU" sz="2400" dirty="0" err="1" smtClean="0">
                <a:solidFill>
                  <a:srgbClr val="660033"/>
                </a:solidFill>
                <a:latin typeface="Times New Roman" pitchFamily="18" charset="0"/>
              </a:rPr>
              <a:t>портфолио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</a:rPr>
              <a:t>.</a:t>
            </a:r>
          </a:p>
          <a:p>
            <a:pPr marL="493712" indent="-457200">
              <a:lnSpc>
                <a:spcPct val="80000"/>
              </a:lnSpc>
              <a:buFont typeface="Wingdings 2" pitchFamily="18" charset="2"/>
              <a:buAutoNum type="arabicPeriod" startAt="2"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</a:rPr>
              <a:t>Продолжить обмениваться опытом с другими школами района и города.</a:t>
            </a:r>
          </a:p>
          <a:p>
            <a:pPr marL="493712" indent="-457200">
              <a:lnSpc>
                <a:spcPct val="80000"/>
              </a:lnSpc>
              <a:buFont typeface="Wingdings 2" pitchFamily="18" charset="2"/>
              <a:buAutoNum type="arabicPeriod" startAt="2"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</a:rPr>
              <a:t> Найти пути решения педагогических задач, которые были поставлены перед педагогами.</a:t>
            </a:r>
          </a:p>
          <a:p>
            <a:pPr marL="493712" indent="-457200">
              <a:lnSpc>
                <a:spcPct val="80000"/>
              </a:lnSpc>
              <a:buFont typeface="Wingdings 2" pitchFamily="18" charset="2"/>
              <a:buAutoNum type="arabicPeriod" startAt="4"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</a:rPr>
              <a:t>Вовлечение в эксперимент большего количества учителей. </a:t>
            </a:r>
          </a:p>
          <a:p>
            <a:pPr marL="493712" indent="-457200">
              <a:lnSpc>
                <a:spcPct val="80000"/>
              </a:lnSpc>
              <a:buAutoNum type="arabicPeriod" startAt="4"/>
            </a:pP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</a:rPr>
              <a:t>Создать продукт (Создать электронную версию методического </a:t>
            </a:r>
            <a:r>
              <a:rPr lang="ru-RU" sz="2400" dirty="0" err="1" smtClean="0">
                <a:solidFill>
                  <a:srgbClr val="660033"/>
                </a:solidFill>
                <a:latin typeface="Times New Roman" pitchFamily="18" charset="0"/>
              </a:rPr>
              <a:t>портфолио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</a:rPr>
              <a:t>, Методические рекомендации формирования методического </a:t>
            </a:r>
            <a:r>
              <a:rPr lang="ru-RU" sz="2400" dirty="0" err="1" smtClean="0">
                <a:solidFill>
                  <a:srgbClr val="660033"/>
                </a:solidFill>
                <a:latin typeface="Times New Roman" pitchFamily="18" charset="0"/>
              </a:rPr>
              <a:t>портфолио</a:t>
            </a:r>
            <a:r>
              <a:rPr lang="ru-RU" sz="2400" dirty="0" smtClean="0">
                <a:solidFill>
                  <a:srgbClr val="660033"/>
                </a:solidFill>
                <a:latin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3" descr="C:\Documents and Settings\Иятта\Рабочий стол\ЭТО СРОЧНО\Новая папка\755ad610193c.png"/>
          <p:cNvPicPr>
            <a:picLocks noChangeAspect="1" noChangeArrowheads="1"/>
          </p:cNvPicPr>
          <p:nvPr/>
        </p:nvPicPr>
        <p:blipFill>
          <a:blip r:embed="rId2">
            <a:lum bright="-20000" contrast="20000"/>
          </a:blip>
          <a:srcRect/>
          <a:stretch>
            <a:fillRect/>
          </a:stretch>
        </p:blipFill>
        <p:spPr bwMode="auto">
          <a:xfrm>
            <a:off x="5357813" y="3000375"/>
            <a:ext cx="3786187" cy="415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14313" y="1143000"/>
            <a:ext cx="7775576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i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СПАСИБО ЗА ВНИМАНИЕ!</a:t>
            </a:r>
          </a:p>
          <a:p>
            <a:pPr>
              <a:defRPr/>
            </a:pPr>
            <a:endParaRPr lang="ru-RU" sz="3600" b="1" i="1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>
              <a:defRPr/>
            </a:pPr>
            <a:r>
              <a:rPr lang="ru-RU" sz="3200" b="1" i="1">
                <a:solidFill>
                  <a:srgbClr val="660033"/>
                </a:solidFill>
                <a:latin typeface="Book Antiqua" pitchFamily="18" charset="0"/>
              </a:rPr>
              <a:t>Сайт школы: </a:t>
            </a:r>
            <a:r>
              <a:rPr lang="en-US" sz="3200" b="1" i="1">
                <a:solidFill>
                  <a:schemeClr val="accent1"/>
                </a:solidFill>
                <a:latin typeface="Book Antiqua" pitchFamily="18" charset="0"/>
              </a:rPr>
              <a:t>school245.narod.ru </a:t>
            </a:r>
            <a:endParaRPr lang="ru-RU" sz="3200" b="1" i="1">
              <a:solidFill>
                <a:schemeClr val="accent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660033"/>
                </a:solidFill>
                <a:latin typeface="Times New Roman" pitchFamily="18" charset="0"/>
              </a:rPr>
              <a:t>Задачи </a:t>
            </a:r>
            <a:r>
              <a:rPr lang="en-US" sz="3600" b="1" dirty="0" smtClean="0">
                <a:solidFill>
                  <a:srgbClr val="660033"/>
                </a:solidFill>
                <a:latin typeface="Times New Roman" pitchFamily="18" charset="0"/>
              </a:rPr>
              <a:t>II</a:t>
            </a:r>
            <a:r>
              <a:rPr lang="ru-RU" sz="3600" b="1" dirty="0" smtClean="0">
                <a:solidFill>
                  <a:srgbClr val="660033"/>
                </a:solidFill>
                <a:latin typeface="Times New Roman" pitchFamily="18" charset="0"/>
              </a:rPr>
              <a:t> этапа</a:t>
            </a:r>
            <a:r>
              <a:rPr lang="en-US" sz="3600" b="1" dirty="0" smtClean="0">
                <a:solidFill>
                  <a:srgbClr val="660033"/>
                </a:solidFill>
                <a:latin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660033"/>
                </a:solidFill>
                <a:latin typeface="Times New Roman" pitchFamily="18" charset="0"/>
              </a:rPr>
              <a:t>исследования</a:t>
            </a:r>
            <a:r>
              <a:rPr lang="ru-RU" sz="3600" dirty="0" smtClean="0">
                <a:solidFill>
                  <a:srgbClr val="660033"/>
                </a:solidFill>
                <a:latin typeface="Times New Roman" pitchFamily="18" charset="0"/>
              </a:rPr>
              <a:t>:</a:t>
            </a:r>
            <a:br>
              <a:rPr lang="ru-RU" sz="3600" dirty="0" smtClean="0">
                <a:solidFill>
                  <a:srgbClr val="660033"/>
                </a:solidFill>
                <a:latin typeface="Times New Roman" pitchFamily="18" charset="0"/>
              </a:rPr>
            </a:br>
            <a:endParaRPr lang="ru-RU" sz="3600" dirty="0" smtClean="0">
              <a:solidFill>
                <a:srgbClr val="660033"/>
              </a:solidFill>
              <a:latin typeface="Times New Roman" pitchFamily="18" charset="0"/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285720" y="981075"/>
            <a:ext cx="8501121" cy="5111750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1.Разработать механизм использования методического </a:t>
            </a:r>
            <a:r>
              <a:rPr lang="ru-RU" sz="2800" b="1" dirty="0" err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2. Разработать механизм оценивания методического </a:t>
            </a:r>
            <a:r>
              <a:rPr lang="ru-RU" sz="2800" b="1" dirty="0" err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3. Продолжить внедрение методических тем, выбранных учителями, в учебный процесс.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4. Накопить материал в методическое </a:t>
            </a:r>
            <a:r>
              <a:rPr lang="ru-RU" sz="2800" b="1" dirty="0" err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5. Провести конкурс методических </a:t>
            </a:r>
            <a:r>
              <a:rPr lang="ru-RU" sz="2800" b="1" dirty="0" err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600" dirty="0" smtClean="0">
              <a:solidFill>
                <a:srgbClr val="99003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:\Documents and Settings\Иятта\Рабочий стол\ЭТО СРОЧНО\Новая папка\755ad610193c.png"/>
          <p:cNvPicPr>
            <a:picLocks noChangeAspect="1" noChangeArrowheads="1"/>
          </p:cNvPicPr>
          <p:nvPr/>
        </p:nvPicPr>
        <p:blipFill>
          <a:blip r:embed="rId2">
            <a:lum bright="-20000" contrast="20000"/>
          </a:blip>
          <a:srcRect/>
          <a:stretch>
            <a:fillRect/>
          </a:stretch>
        </p:blipFill>
        <p:spPr bwMode="auto">
          <a:xfrm>
            <a:off x="5357813" y="3000375"/>
            <a:ext cx="3786187" cy="415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214313" y="1081088"/>
            <a:ext cx="771525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0" hangingPunct="0"/>
            <a:r>
              <a:rPr lang="ru-RU" sz="2800" b="1">
                <a:solidFill>
                  <a:srgbClr val="660033"/>
                </a:solidFill>
                <a:cs typeface="Times New Roman" pitchFamily="18" charset="0"/>
              </a:rPr>
              <a:t>Методическое портфолио – это набор методических материалов, свидетельствующих о профессионализме педагога, собранных или созданных им самим.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143000"/>
          </a:xfrm>
        </p:spPr>
        <p:txBody>
          <a:bodyPr/>
          <a:lstStyle/>
          <a:p>
            <a:pPr algn="ctr"/>
            <a:r>
              <a:rPr lang="fr-FR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Сравнение психологической готовности к освоению проблемы, а также уровень теоретических знаний и практических умений.</a:t>
            </a:r>
            <a:br>
              <a:rPr lang="fr-FR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 методика анкетирования: «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Личностная готовность к инновационной профессиональной деятельности</a:t>
            </a:r>
            <a:r>
              <a:rPr lang="fr-FR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»).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>
            <p:ph idx="1"/>
          </p:nvPr>
        </p:nvGraphicFramePr>
        <p:xfrm>
          <a:off x="0" y="1142984"/>
          <a:ext cx="4000496" cy="4286280"/>
        </p:xfrm>
        <a:graphic>
          <a:graphicData uri="http://schemas.openxmlformats.org/presentationml/2006/ole">
            <p:oleObj spid="_x0000_s50178" name="Диаграмма" r:id="rId3" imgW="4705350" imgH="4533900" progId="MSGraph.Chart.8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000496" y="1500174"/>
            <a:ext cx="4572032" cy="388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fr-FR" sz="1400" b="1" dirty="0" smtClean="0">
                <a:solidFill>
                  <a:srgbClr val="000000"/>
                </a:solidFill>
              </a:rPr>
              <a:t>Таким образом, мы на первом этапе эксперимента выяснили, что педагоги</a:t>
            </a:r>
            <a:r>
              <a:rPr lang="ru-RU" sz="1400" b="1" dirty="0" smtClean="0">
                <a:solidFill>
                  <a:srgbClr val="000000"/>
                </a:solidFill>
              </a:rPr>
              <a:t> </a:t>
            </a:r>
            <a:r>
              <a:rPr lang="fr-FR" sz="1400" b="1" dirty="0" smtClean="0">
                <a:solidFill>
                  <a:srgbClr val="000000"/>
                </a:solidFill>
              </a:rPr>
              <a:t>психологически готовы к решению данного вопроса, но уровень теоретических знаний, а также практические умения на момент диагностики у них был недостаточны</a:t>
            </a:r>
            <a:r>
              <a:rPr lang="ru-RU" sz="1400" b="1" dirty="0" smtClean="0">
                <a:solidFill>
                  <a:srgbClr val="000000"/>
                </a:solidFill>
              </a:rPr>
              <a:t>м</a:t>
            </a:r>
            <a:r>
              <a:rPr lang="fr-FR" sz="1400" b="1" dirty="0" smtClean="0">
                <a:solidFill>
                  <a:srgbClr val="000000"/>
                </a:solidFill>
              </a:rPr>
              <a:t>. Поэтому всю работу с учителями-исследователями мы построили на более глубоком изучении теории вопроса и практических достижений по проектно-исследовательской технологии.</a:t>
            </a: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dirty="0" smtClean="0">
                <a:solidFill>
                  <a:srgbClr val="000000"/>
                </a:solidFill>
              </a:rPr>
              <a:t>      </a:t>
            </a:r>
            <a:r>
              <a:rPr lang="fr-FR" sz="1400" b="1" dirty="0" smtClean="0">
                <a:solidFill>
                  <a:srgbClr val="000000"/>
                </a:solidFill>
              </a:rPr>
              <a:t>Повышению теоретического уровня способствовало проведение семинаров, педсоветов, заседаний МО, индивидуальные консультации и самообразовательная работа.</a:t>
            </a: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fr-FR" sz="1400" b="1" dirty="0" smtClean="0">
                <a:solidFill>
                  <a:srgbClr val="000000"/>
                </a:solidFill>
              </a:rPr>
              <a:t>Мы видим, что результатом этой работы с учителями является повышение их теоретической и практической подготовки.</a:t>
            </a:r>
            <a:endParaRPr lang="ru-RU" sz="1400" b="1" dirty="0" smtClean="0">
              <a:solidFill>
                <a:srgbClr val="000000"/>
              </a:solidFill>
            </a:endParaRP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endParaRPr lang="ru-RU" sz="1400" b="1" dirty="0">
              <a:solidFill>
                <a:srgbClr val="000000"/>
              </a:solidFill>
            </a:endParaRP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endParaRPr lang="ru-RU" sz="1400" b="1" dirty="0" smtClean="0">
              <a:solidFill>
                <a:srgbClr val="000000"/>
              </a:solidFill>
            </a:endParaRP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dirty="0" smtClean="0">
                <a:solidFill>
                  <a:srgbClr val="000000"/>
                </a:solidFill>
              </a:rPr>
              <a:t>2012-2013 году  в инновационной деятельности принимало участие 10 человек</a:t>
            </a: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dirty="0" smtClean="0">
                <a:solidFill>
                  <a:srgbClr val="000000"/>
                </a:solidFill>
              </a:rPr>
              <a:t>2013-2014 году – 13 человек формируют методическое </a:t>
            </a:r>
            <a:r>
              <a:rPr lang="ru-RU" sz="1400" b="1" dirty="0" err="1" smtClean="0">
                <a:solidFill>
                  <a:srgbClr val="000000"/>
                </a:solidFill>
              </a:rPr>
              <a:t>портфолио</a:t>
            </a:r>
            <a:r>
              <a:rPr lang="ru-RU" sz="1400" b="1" dirty="0" smtClean="0">
                <a:solidFill>
                  <a:srgbClr val="000000"/>
                </a:solidFill>
              </a:rPr>
              <a:t>.</a:t>
            </a:r>
            <a:endParaRPr lang="ru-RU" sz="1400" b="1" dirty="0">
              <a:solidFill>
                <a:srgbClr val="000000"/>
              </a:solidFill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714348" y="1928802"/>
            <a:ext cx="228600" cy="2286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1571604" y="2500306"/>
            <a:ext cx="228600" cy="2286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2357422" y="2500306"/>
            <a:ext cx="228600" cy="228600"/>
          </a:xfrm>
          <a:prstGeom prst="diamond">
            <a:avLst/>
          </a:prstGeom>
          <a:solidFill>
            <a:srgbClr val="FF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714348" y="2500306"/>
            <a:ext cx="228600" cy="228600"/>
          </a:xfrm>
          <a:prstGeom prst="diamond">
            <a:avLst/>
          </a:prstGeom>
          <a:solidFill>
            <a:srgbClr val="000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1500166" y="3000372"/>
            <a:ext cx="228600" cy="228600"/>
          </a:xfrm>
          <a:prstGeom prst="diamond">
            <a:avLst/>
          </a:prstGeom>
          <a:solidFill>
            <a:srgbClr val="000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2357422" y="3929066"/>
            <a:ext cx="228600" cy="228600"/>
          </a:xfrm>
          <a:prstGeom prst="diamond">
            <a:avLst/>
          </a:prstGeom>
          <a:solidFill>
            <a:srgbClr val="000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WordArt 15"/>
          <p:cNvSpPr>
            <a:spLocks noChangeArrowheads="1" noChangeShapeType="1" noTextEdit="1"/>
          </p:cNvSpPr>
          <p:nvPr/>
        </p:nvSpPr>
        <p:spPr bwMode="auto">
          <a:xfrm rot="5400000">
            <a:off x="-221484" y="3650452"/>
            <a:ext cx="2089150" cy="360362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1800" i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Arial"/>
                <a:cs typeface="Arial"/>
              </a:rPr>
              <a:t>психологическая</a:t>
            </a:r>
          </a:p>
        </p:txBody>
      </p:sp>
      <p:sp>
        <p:nvSpPr>
          <p:cNvPr id="13" name="WordArt 16"/>
          <p:cNvSpPr>
            <a:spLocks noChangeArrowheads="1" noChangeShapeType="1" noTextEdit="1"/>
          </p:cNvSpPr>
          <p:nvPr/>
        </p:nvSpPr>
        <p:spPr bwMode="auto">
          <a:xfrm rot="5400000">
            <a:off x="600053" y="4114799"/>
            <a:ext cx="2017712" cy="360363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1800" i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Arial"/>
                <a:cs typeface="Arial"/>
              </a:rPr>
              <a:t>теоретическая</a:t>
            </a:r>
          </a:p>
        </p:txBody>
      </p:sp>
      <p:sp>
        <p:nvSpPr>
          <p:cNvPr id="14" name="WordArt 17"/>
          <p:cNvSpPr>
            <a:spLocks noChangeArrowheads="1" noChangeShapeType="1" noTextEdit="1"/>
          </p:cNvSpPr>
          <p:nvPr/>
        </p:nvSpPr>
        <p:spPr bwMode="auto">
          <a:xfrm rot="5400000">
            <a:off x="1494614" y="4791874"/>
            <a:ext cx="1657350" cy="360363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endParaRPr lang="ru-RU" sz="1800" i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B2B2B2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5" name="WordArt 17"/>
          <p:cNvSpPr>
            <a:spLocks noChangeArrowheads="1" noChangeShapeType="1" noTextEdit="1"/>
          </p:cNvSpPr>
          <p:nvPr/>
        </p:nvSpPr>
        <p:spPr bwMode="auto">
          <a:xfrm rot="5400000">
            <a:off x="1566052" y="4863312"/>
            <a:ext cx="1657350" cy="360363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1800" i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Arial"/>
                <a:cs typeface="Arial"/>
              </a:rPr>
              <a:t>практическая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7467600" cy="1143000"/>
          </a:xfrm>
        </p:spPr>
        <p:txBody>
          <a:bodyPr/>
          <a:lstStyle/>
          <a:p>
            <a:pPr algn="ctr"/>
            <a:r>
              <a:rPr lang="ru-RU" sz="3200" smtClean="0">
                <a:solidFill>
                  <a:srgbClr val="660033"/>
                </a:solidFill>
                <a:latin typeface="Times New Roman" pitchFamily="18" charset="0"/>
              </a:rPr>
              <a:t>Теоретическая и практическая подготовка </a:t>
            </a:r>
            <a:br>
              <a:rPr lang="ru-RU" sz="3200" smtClean="0">
                <a:solidFill>
                  <a:srgbClr val="660033"/>
                </a:solidFill>
                <a:latin typeface="Times New Roman" pitchFamily="18" charset="0"/>
              </a:rPr>
            </a:br>
            <a:r>
              <a:rPr lang="ru-RU" sz="3200" smtClean="0">
                <a:solidFill>
                  <a:srgbClr val="660033"/>
                </a:solidFill>
                <a:latin typeface="Times New Roman" pitchFamily="18" charset="0"/>
              </a:rPr>
              <a:t>учителей-исследователей</a:t>
            </a:r>
            <a:endParaRPr lang="en-US" sz="3200" smtClean="0">
              <a:solidFill>
                <a:srgbClr val="660033"/>
              </a:solidFill>
              <a:latin typeface="Times New Roman" pitchFamily="18" charset="0"/>
            </a:endParaRP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250825" y="1484313"/>
            <a:ext cx="2663825" cy="4883150"/>
            <a:chOff x="720" y="1296"/>
            <a:chExt cx="1367" cy="2542"/>
          </a:xfrm>
        </p:grpSpPr>
        <p:sp>
          <p:nvSpPr>
            <p:cNvPr id="12329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0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1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2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3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4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2335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12338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2339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2340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2341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2342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12336" name="Text Box 16"/>
            <p:cNvSpPr txBox="1">
              <a:spLocks noChangeArrowheads="1"/>
            </p:cNvSpPr>
            <p:nvPr/>
          </p:nvSpPr>
          <p:spPr bwMode="gray">
            <a:xfrm>
              <a:off x="1298" y="1354"/>
              <a:ext cx="181" cy="2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2337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1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en-US">
                <a:latin typeface="Arial" pitchFamily="34" charset="0"/>
              </a:endParaRPr>
            </a:p>
          </p:txBody>
        </p:sp>
      </p:grpSp>
      <p:grpSp>
        <p:nvGrpSpPr>
          <p:cNvPr id="12292" name="Group 18"/>
          <p:cNvGrpSpPr>
            <a:grpSpLocks/>
          </p:cNvGrpSpPr>
          <p:nvPr/>
        </p:nvGrpSpPr>
        <p:grpSpPr bwMode="auto">
          <a:xfrm>
            <a:off x="3059113" y="1484313"/>
            <a:ext cx="2736850" cy="4883150"/>
            <a:chOff x="2208" y="1296"/>
            <a:chExt cx="1365" cy="2542"/>
          </a:xfrm>
        </p:grpSpPr>
        <p:sp>
          <p:nvSpPr>
            <p:cNvPr id="12316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7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8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9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0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2321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2322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2323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2324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2325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pitchFamily="34" charset="0"/>
                </a:rPr>
                <a:t>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2326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1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en-US">
                <a:latin typeface="Arial" pitchFamily="34" charset="0"/>
              </a:endParaRPr>
            </a:p>
          </p:txBody>
        </p:sp>
        <p:sp>
          <p:nvSpPr>
            <p:cNvPr id="12327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8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293" name="Group 32"/>
          <p:cNvGrpSpPr>
            <a:grpSpLocks/>
          </p:cNvGrpSpPr>
          <p:nvPr/>
        </p:nvGrpSpPr>
        <p:grpSpPr bwMode="auto">
          <a:xfrm>
            <a:off x="5940425" y="1484313"/>
            <a:ext cx="2808288" cy="4884737"/>
            <a:chOff x="3692" y="1296"/>
            <a:chExt cx="1367" cy="2542"/>
          </a:xfrm>
        </p:grpSpPr>
        <p:sp>
          <p:nvSpPr>
            <p:cNvPr id="12302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3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4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5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2306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12311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2312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2313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2314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2315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12307" name="Text Box 43"/>
            <p:cNvSpPr txBox="1">
              <a:spLocks noChangeArrowheads="1"/>
            </p:cNvSpPr>
            <p:nvPr/>
          </p:nvSpPr>
          <p:spPr bwMode="gray">
            <a:xfrm>
              <a:off x="4277" y="1354"/>
              <a:ext cx="172" cy="2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pitchFamily="34" charset="0"/>
                </a:rPr>
                <a:t>3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2308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1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en-US">
                <a:latin typeface="Arial" pitchFamily="34" charset="0"/>
              </a:endParaRPr>
            </a:p>
          </p:txBody>
        </p:sp>
        <p:sp>
          <p:nvSpPr>
            <p:cNvPr id="12309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0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5887" name="Text Box 47"/>
          <p:cNvSpPr txBox="1">
            <a:spLocks noChangeArrowheads="1"/>
          </p:cNvSpPr>
          <p:nvPr/>
        </p:nvSpPr>
        <p:spPr bwMode="auto">
          <a:xfrm>
            <a:off x="5867400" y="1628775"/>
            <a:ext cx="29527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1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</a:t>
            </a:r>
          </a:p>
          <a:p>
            <a:pPr algn="l">
              <a:spcBef>
                <a:spcPct val="50000"/>
              </a:spcBef>
              <a:defRPr/>
            </a:pPr>
            <a:endParaRPr lang="ru-RU" sz="14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algn="l">
              <a:spcBef>
                <a:spcPct val="50000"/>
              </a:spcBef>
              <a:defRPr/>
            </a:pPr>
            <a:endParaRPr lang="ru-RU" sz="14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2295" name="Rectangle 49"/>
          <p:cNvSpPr>
            <a:spLocks noChangeArrowheads="1"/>
          </p:cNvSpPr>
          <p:nvPr/>
        </p:nvSpPr>
        <p:spPr bwMode="auto">
          <a:xfrm>
            <a:off x="539750" y="5516563"/>
            <a:ext cx="2159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800000"/>
                </a:solidFill>
                <a:latin typeface="Arial" pitchFamily="34" charset="0"/>
              </a:rPr>
              <a:t>семинары</a:t>
            </a:r>
          </a:p>
        </p:txBody>
      </p:sp>
      <p:sp>
        <p:nvSpPr>
          <p:cNvPr id="12296" name="Rectangle 50"/>
          <p:cNvSpPr>
            <a:spLocks noChangeArrowheads="1"/>
          </p:cNvSpPr>
          <p:nvPr/>
        </p:nvSpPr>
        <p:spPr bwMode="auto">
          <a:xfrm>
            <a:off x="3132138" y="2349500"/>
            <a:ext cx="2519362" cy="264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b="1" dirty="0">
                <a:solidFill>
                  <a:srgbClr val="000000"/>
                </a:solidFill>
              </a:rPr>
              <a:t>1. Педсовет «От формирования умений учиться до формирования ключевых компетенций».</a:t>
            </a:r>
          </a:p>
          <a:p>
            <a:pPr algn="l"/>
            <a:r>
              <a:rPr lang="ru-RU" b="1" dirty="0">
                <a:solidFill>
                  <a:srgbClr val="000000"/>
                </a:solidFill>
              </a:rPr>
              <a:t>Пр. </a:t>
            </a:r>
            <a:r>
              <a:rPr lang="ru-RU" b="1" dirty="0" smtClean="0">
                <a:solidFill>
                  <a:srgbClr val="000000"/>
                </a:solidFill>
              </a:rPr>
              <a:t>№5</a:t>
            </a:r>
            <a:r>
              <a:rPr lang="ru-RU" dirty="0" smtClean="0">
                <a:solidFill>
                  <a:srgbClr val="000000"/>
                </a:solidFill>
              </a:rPr>
              <a:t> от 31.01</a:t>
            </a:r>
            <a:endParaRPr lang="ru-RU" dirty="0">
              <a:solidFill>
                <a:srgbClr val="000000"/>
              </a:solidFill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endParaRPr lang="ru-RU" b="1" dirty="0">
              <a:solidFill>
                <a:srgbClr val="000000"/>
              </a:solidFill>
              <a:latin typeface="Arial" pitchFamily="34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endParaRPr lang="ru-RU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297" name="Rectangle 51"/>
          <p:cNvSpPr>
            <a:spLocks noChangeArrowheads="1"/>
          </p:cNvSpPr>
          <p:nvPr/>
        </p:nvSpPr>
        <p:spPr bwMode="auto">
          <a:xfrm>
            <a:off x="3635375" y="5516563"/>
            <a:ext cx="1830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33CC"/>
                </a:solidFill>
                <a:latin typeface="Arial" pitchFamily="34" charset="0"/>
              </a:rPr>
              <a:t>педсовет</a:t>
            </a:r>
          </a:p>
        </p:txBody>
      </p:sp>
      <p:sp>
        <p:nvSpPr>
          <p:cNvPr id="12298" name="Rectangle 52"/>
          <p:cNvSpPr>
            <a:spLocks noChangeArrowheads="1"/>
          </p:cNvSpPr>
          <p:nvPr/>
        </p:nvSpPr>
        <p:spPr bwMode="auto">
          <a:xfrm>
            <a:off x="5940425" y="1916113"/>
            <a:ext cx="259238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299" name="Rectangle 53"/>
          <p:cNvSpPr>
            <a:spLocks noChangeArrowheads="1"/>
          </p:cNvSpPr>
          <p:nvPr/>
        </p:nvSpPr>
        <p:spPr bwMode="auto">
          <a:xfrm>
            <a:off x="6156325" y="5516563"/>
            <a:ext cx="26304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 dirty="0" smtClean="0">
                <a:solidFill>
                  <a:srgbClr val="006600"/>
                </a:solidFill>
              </a:rPr>
              <a:t>круглые столы</a:t>
            </a:r>
            <a:endParaRPr lang="ru-RU" sz="2800" b="1" dirty="0">
              <a:solidFill>
                <a:srgbClr val="006600"/>
              </a:solidFill>
            </a:endParaRPr>
          </a:p>
        </p:txBody>
      </p:sp>
      <p:sp>
        <p:nvSpPr>
          <p:cNvPr id="12300" name="Rectangle 55"/>
          <p:cNvSpPr>
            <a:spLocks noChangeArrowheads="1"/>
          </p:cNvSpPr>
          <p:nvPr/>
        </p:nvSpPr>
        <p:spPr bwMode="auto">
          <a:xfrm>
            <a:off x="6072198" y="2214554"/>
            <a:ext cx="250033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eaLnBrk="0" hangingPunct="0"/>
            <a:r>
              <a:rPr lang="ru-RU" dirty="0" smtClean="0">
                <a:solidFill>
                  <a:srgbClr val="000000"/>
                </a:solidFill>
              </a:rPr>
              <a:t>октябрь </a:t>
            </a:r>
            <a:r>
              <a:rPr lang="ru-RU" dirty="0">
                <a:solidFill>
                  <a:srgbClr val="000000"/>
                </a:solidFill>
              </a:rPr>
              <a:t>– подготовка к районному мероприятию «Фестиваль передовых педагогических технологий»,  ноябрь- рассмотрение вопроса об определении условий </a:t>
            </a:r>
            <a:r>
              <a:rPr lang="ru-RU" dirty="0" smtClean="0">
                <a:solidFill>
                  <a:srgbClr val="000000"/>
                </a:solidFill>
              </a:rPr>
              <a:t>эксперимента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2301" name="Rectangle 56"/>
          <p:cNvSpPr>
            <a:spLocks noChangeArrowheads="1"/>
          </p:cNvSpPr>
          <p:nvPr/>
        </p:nvSpPr>
        <p:spPr bwMode="auto">
          <a:xfrm>
            <a:off x="395288" y="2203450"/>
            <a:ext cx="223202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endParaRPr lang="ru-RU" sz="1600" dirty="0"/>
          </a:p>
          <a:p>
            <a:pPr algn="l"/>
            <a:r>
              <a:rPr lang="ru-RU" sz="1600" dirty="0" smtClean="0">
                <a:solidFill>
                  <a:srgbClr val="000000"/>
                </a:solidFill>
              </a:rPr>
              <a:t>1. «Этапы </a:t>
            </a:r>
            <a:r>
              <a:rPr lang="ru-RU" sz="1600" dirty="0">
                <a:solidFill>
                  <a:srgbClr val="000000"/>
                </a:solidFill>
              </a:rPr>
              <a:t>работы с методическим </a:t>
            </a:r>
            <a:r>
              <a:rPr lang="ru-RU" sz="1600" dirty="0" err="1">
                <a:solidFill>
                  <a:srgbClr val="000000"/>
                </a:solidFill>
              </a:rPr>
              <a:t>портфолио</a:t>
            </a:r>
            <a:r>
              <a:rPr lang="ru-RU" sz="1600" dirty="0" smtClean="0">
                <a:solidFill>
                  <a:srgbClr val="000000"/>
                </a:solidFill>
              </a:rPr>
              <a:t>»</a:t>
            </a:r>
          </a:p>
          <a:p>
            <a:pPr algn="l"/>
            <a:r>
              <a:rPr lang="ru-RU" sz="1600" dirty="0" smtClean="0">
                <a:solidFill>
                  <a:srgbClr val="000000"/>
                </a:solidFill>
              </a:rPr>
              <a:t>2.</a:t>
            </a:r>
            <a:r>
              <a:rPr lang="ru-RU" sz="1600" dirty="0">
                <a:solidFill>
                  <a:srgbClr val="000000"/>
                </a:solidFill>
              </a:rPr>
              <a:t> «Использование  </a:t>
            </a:r>
            <a:r>
              <a:rPr lang="ru-RU" sz="1600" dirty="0" err="1">
                <a:solidFill>
                  <a:srgbClr val="000000"/>
                </a:solidFill>
              </a:rPr>
              <a:t>портфолио</a:t>
            </a:r>
            <a:r>
              <a:rPr lang="ru-RU" sz="1600" dirty="0">
                <a:solidFill>
                  <a:srgbClr val="000000"/>
                </a:solidFill>
              </a:rPr>
              <a:t> в учебном процессе».</a:t>
            </a:r>
          </a:p>
          <a:p>
            <a:pPr algn="l"/>
            <a:r>
              <a:rPr lang="ru-RU" sz="1600" dirty="0" smtClean="0">
                <a:solidFill>
                  <a:srgbClr val="000000"/>
                </a:solidFill>
              </a:rPr>
              <a:t>3.Представление </a:t>
            </a:r>
            <a:r>
              <a:rPr lang="ru-RU" sz="1600" dirty="0">
                <a:solidFill>
                  <a:srgbClr val="000000"/>
                </a:solidFill>
              </a:rPr>
              <a:t>своего инновационного опыта.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Наша школа участвовала в районном мероприятие 4.12.13 «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Фестиваль передовых 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педагогических практик», во время подготовки которого был создан банк педагогических практик по теме ОЭР.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358246" cy="114300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Мотивация учителей-исследователей к формированию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143932" cy="5268931"/>
          </a:xfrm>
        </p:spPr>
        <p:txBody>
          <a:bodyPr/>
          <a:lstStyle/>
          <a:p>
            <a:pPr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Используется для участия в конкурсах (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Череповская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В.С. учитель математики стала лауреатом конкурса педагогических достижений. При представлении своего опыта работы использовала методическое 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Используется для работы в команде учителей-предметников. Были сформированы общие 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учителей географии и учителей математики. Учителя делились своим опытом работы на районных семинарах.</a:t>
            </a:r>
          </a:p>
          <a:p>
            <a:pPr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для выступлений на различных уровнях и написание статей.</a:t>
            </a:r>
          </a:p>
          <a:p>
            <a:pPr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Удобно отслеживать свою профессиональную деятельность (видеть слабые и сильные стороны своей деятельности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5. Необходимо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аттестации (в этом году 5 учителей-исследователей аттестовались на высшую категорию, используя методическое 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Также учителя отмечают такие 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мотиваторы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как: признание результатов труда коллегами, признание результатов труда руководителями, уровень заработной платы.</a:t>
            </a:r>
          </a:p>
          <a:p>
            <a:pPr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способствует процессу профессионального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становления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части мотивации учителя к повышению своего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профессионального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уровня, стимулированию к новым успехам и достижениям. 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7467600" cy="796925"/>
          </a:xfrm>
        </p:spPr>
        <p:txBody>
          <a:bodyPr/>
          <a:lstStyle/>
          <a:p>
            <a:pPr algn="ctr"/>
            <a:endParaRPr lang="ru-RU" sz="2000" b="1" smtClean="0">
              <a:solidFill>
                <a:srgbClr val="7030A0"/>
              </a:solidFill>
              <a:latin typeface="Times New Roman" pitchFamily="18" charset="0"/>
            </a:endParaRPr>
          </a:p>
        </p:txBody>
      </p:sp>
      <p:graphicFrame>
        <p:nvGraphicFramePr>
          <p:cNvPr id="35938" name="Group 98"/>
          <p:cNvGraphicFramePr>
            <a:graphicFrameLocks noGrp="1"/>
          </p:cNvGraphicFramePr>
          <p:nvPr>
            <p:ph idx="4294967295"/>
          </p:nvPr>
        </p:nvGraphicFramePr>
        <p:xfrm>
          <a:off x="0" y="260350"/>
          <a:ext cx="9144000" cy="6430328"/>
        </p:xfrm>
        <a:graphic>
          <a:graphicData uri="http://schemas.openxmlformats.org/drawingml/2006/table">
            <a:tbl>
              <a:tblPr/>
              <a:tblGrid>
                <a:gridCol w="1908175"/>
                <a:gridCol w="72358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Методическая тема учителя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Витте Е.П.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Разработка учебно-познавательных игр с межпредметной направленностью.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Самусенко Д.Р.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Возможности взаимодействия системы дополнительного образования и учебной деятельности (на примере географии, биологии и туризма)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Карлина В.А.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Совместная деятельность классного коллектива с ДДТ «У Вознесенского моста» и библиотекой – музеем «Старая Коломна».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Тихонина О.И.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Формирование учебно-познавательных компетенций на уроках и внеурочной деятельности (на примере математики).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Крылова В.Н..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Развитие творческих способностей у учащихся основной школы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Власова С.В.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Разнообразные формы и методы внеурочной работы по изучению Истории и культуры СПб в условиях реализации краеведческой программы воспитания в школе.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Сидоркина О.В.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Метапредметные критерии оценивания проектной деятельности в обществознании.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Бегленко В.В.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Разработка проектных заданий по трудовому обучению и организация соревнований в мастерских между школами района.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Некрасова Л.Н.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</a:rPr>
                        <a:t>История в системе дополнительного образования (история и музей «Наш дом»).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Другая 21">
      <a:dk1>
        <a:srgbClr val="934B21"/>
      </a:dk1>
      <a:lt1>
        <a:sysClr val="window" lastClr="FFFFFF"/>
      </a:lt1>
      <a:dk2>
        <a:srgbClr val="FFE599"/>
      </a:dk2>
      <a:lt2>
        <a:srgbClr val="FFF3AB"/>
      </a:lt2>
      <a:accent1>
        <a:srgbClr val="53548A"/>
      </a:accent1>
      <a:accent2>
        <a:srgbClr val="438086"/>
      </a:accent2>
      <a:accent3>
        <a:srgbClr val="A04DA3"/>
      </a:accent3>
      <a:accent4>
        <a:srgbClr val="C00000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1460</TotalTime>
  <Words>2359</Words>
  <Application>Microsoft Office PowerPoint</Application>
  <PresentationFormat>Экран (4:3)</PresentationFormat>
  <Paragraphs>364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Тема1</vt:lpstr>
      <vt:lpstr>Диаграмма</vt:lpstr>
      <vt:lpstr>Слайд 1</vt:lpstr>
      <vt:lpstr>Цель исследования:</vt:lpstr>
      <vt:lpstr>Задачи II этапа исследования: </vt:lpstr>
      <vt:lpstr>Слайд 4</vt:lpstr>
      <vt:lpstr>Сравнение психологической готовности к освоению проблемы, а также уровень теоретических знаний и практических умений. ( методика анкетирования: «Личностная готовность к инновационной профессиональной деятельности»).</vt:lpstr>
      <vt:lpstr>Теоретическая и практическая подготовка  учителей-исследователей</vt:lpstr>
      <vt:lpstr>Слайд 7</vt:lpstr>
      <vt:lpstr>Мотивация учителей-исследователей к формированию портфолио</vt:lpstr>
      <vt:lpstr>Слайд 9</vt:lpstr>
      <vt:lpstr>Слайд 10</vt:lpstr>
      <vt:lpstr>Карта профессиональной активности педагогов за 2012-2013 уч.год </vt:lpstr>
      <vt:lpstr>Слайд 12</vt:lpstr>
      <vt:lpstr>Слайд 13</vt:lpstr>
      <vt:lpstr> Критерии оценки качества работы учителя,  наложенные на разделы методического портфолио.     </vt:lpstr>
      <vt:lpstr>Качество знаний учащихся</vt:lpstr>
      <vt:lpstr>Оценка результатов профессиональной деятельности</vt:lpstr>
      <vt:lpstr>Количество учащихся, принимающих участие в проектно-исследовательской деятельности в 2013-2014  учебном году. Учащихся готовили учителя-исследователи: Самусенко Д.Р., Федоров Е.Г., Некрасова Л.Н.,  Витте Е.П., Череповская В.С., Тихонина О.И., Крылова В.Н.   </vt:lpstr>
      <vt:lpstr>Отношение учащихся школы к предметам (по методике «Составь расписание» в анкетировании принимали участие 100 человек). Учащиеся выбирали предметы учителей-исследователей (географию, биологию, физическую культуру, информатику, экономику, ОБЖ, историю). Анкетирование учащихся показало, что им больше нравятся уроки тех учителей, которые активно участвуя в опытно-экспериментальной работе и  ведут методическое портфолио. В анкетах учащиеся называли следующие причины выбора: 1.Нравится как учитель ведет предмет; 2.Учитель продвинутый (использует современные технологии); 3.Использует интересные игры; 4.Много выполняем творческих заданий: 5.Позволяет спорить на уроке; Исходя из ответов учащихся,  мы можем сделать вывод о том, что профессиональная деятельность этих учителей более успешна, так как они постоянно анализируют ее, повышают квалификацию, следят за изменениями в сфере образования, не отстают от развития технологий.    </vt:lpstr>
      <vt:lpstr>Личные достижения учащихся:  </vt:lpstr>
      <vt:lpstr>Технология работы с портфолио</vt:lpstr>
      <vt:lpstr>Результаты ОЭР</vt:lpstr>
      <vt:lpstr>Результаты ОЭР</vt:lpstr>
      <vt:lpstr>Результаты ОЭР</vt:lpstr>
      <vt:lpstr>Результаты ОЭР</vt:lpstr>
      <vt:lpstr> Распространение опыта школы: </vt:lpstr>
      <vt:lpstr>Значимость полученных результатов. </vt:lpstr>
      <vt:lpstr>Перспективы на 3 этап ОЭР (аналитический)</vt:lpstr>
      <vt:lpstr>Слайд 28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Iyatta</dc:creator>
  <cp:lastModifiedBy>пользователь</cp:lastModifiedBy>
  <cp:revision>179</cp:revision>
  <dcterms:created xsi:type="dcterms:W3CDTF">2012-08-17T15:16:29Z</dcterms:created>
  <dcterms:modified xsi:type="dcterms:W3CDTF">2014-04-01T06:06:08Z</dcterms:modified>
</cp:coreProperties>
</file>